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32"/>
  </p:handoutMasterIdLst>
  <p:sldIdLst>
    <p:sldId id="285" r:id="rId2"/>
    <p:sldId id="286" r:id="rId3"/>
    <p:sldId id="288" r:id="rId4"/>
    <p:sldId id="289" r:id="rId5"/>
    <p:sldId id="291" r:id="rId6"/>
    <p:sldId id="290" r:id="rId7"/>
    <p:sldId id="292" r:id="rId8"/>
    <p:sldId id="257" r:id="rId9"/>
    <p:sldId id="293" r:id="rId10"/>
    <p:sldId id="294" r:id="rId11"/>
    <p:sldId id="295" r:id="rId12"/>
    <p:sldId id="296" r:id="rId13"/>
    <p:sldId id="297" r:id="rId14"/>
    <p:sldId id="301" r:id="rId15"/>
    <p:sldId id="302" r:id="rId16"/>
    <p:sldId id="303" r:id="rId17"/>
    <p:sldId id="304" r:id="rId18"/>
    <p:sldId id="306" r:id="rId19"/>
    <p:sldId id="315" r:id="rId20"/>
    <p:sldId id="316" r:id="rId21"/>
    <p:sldId id="317" r:id="rId22"/>
    <p:sldId id="319" r:id="rId23"/>
    <p:sldId id="320" r:id="rId24"/>
    <p:sldId id="322" r:id="rId25"/>
    <p:sldId id="323" r:id="rId26"/>
    <p:sldId id="324" r:id="rId27"/>
    <p:sldId id="325" r:id="rId28"/>
    <p:sldId id="327" r:id="rId29"/>
    <p:sldId id="331" r:id="rId30"/>
    <p:sldId id="354" r:id="rId31"/>
    <p:sldId id="262" r:id="rId32"/>
    <p:sldId id="355" r:id="rId33"/>
    <p:sldId id="356" r:id="rId34"/>
    <p:sldId id="357" r:id="rId35"/>
    <p:sldId id="359" r:id="rId36"/>
    <p:sldId id="341" r:id="rId37"/>
    <p:sldId id="342" r:id="rId38"/>
    <p:sldId id="335" r:id="rId39"/>
    <p:sldId id="337" r:id="rId40"/>
    <p:sldId id="340" r:id="rId41"/>
    <p:sldId id="343" r:id="rId42"/>
    <p:sldId id="344" r:id="rId43"/>
    <p:sldId id="345" r:id="rId44"/>
    <p:sldId id="346" r:id="rId45"/>
    <p:sldId id="347" r:id="rId46"/>
    <p:sldId id="375" r:id="rId47"/>
    <p:sldId id="350" r:id="rId48"/>
    <p:sldId id="351" r:id="rId49"/>
    <p:sldId id="376" r:id="rId50"/>
    <p:sldId id="352" r:id="rId51"/>
    <p:sldId id="353" r:id="rId52"/>
    <p:sldId id="328" r:id="rId53"/>
    <p:sldId id="379" r:id="rId54"/>
    <p:sldId id="380" r:id="rId55"/>
    <p:sldId id="381" r:id="rId56"/>
    <p:sldId id="382" r:id="rId57"/>
    <p:sldId id="383" r:id="rId58"/>
    <p:sldId id="384" r:id="rId59"/>
    <p:sldId id="385" r:id="rId60"/>
    <p:sldId id="386" r:id="rId61"/>
    <p:sldId id="387" r:id="rId62"/>
    <p:sldId id="399" r:id="rId63"/>
    <p:sldId id="398" r:id="rId64"/>
    <p:sldId id="402" r:id="rId65"/>
    <p:sldId id="401" r:id="rId66"/>
    <p:sldId id="397" r:id="rId67"/>
    <p:sldId id="400" r:id="rId68"/>
    <p:sldId id="412" r:id="rId69"/>
    <p:sldId id="418" r:id="rId70"/>
    <p:sldId id="420" r:id="rId71"/>
    <p:sldId id="421" r:id="rId72"/>
    <p:sldId id="422" r:id="rId73"/>
    <p:sldId id="423" r:id="rId74"/>
    <p:sldId id="424" r:id="rId75"/>
    <p:sldId id="425" r:id="rId76"/>
    <p:sldId id="426" r:id="rId77"/>
    <p:sldId id="393" r:id="rId78"/>
    <p:sldId id="403" r:id="rId79"/>
    <p:sldId id="404" r:id="rId80"/>
    <p:sldId id="409" r:id="rId81"/>
    <p:sldId id="414" r:id="rId82"/>
    <p:sldId id="411" r:id="rId83"/>
    <p:sldId id="413" r:id="rId84"/>
    <p:sldId id="405" r:id="rId85"/>
    <p:sldId id="406" r:id="rId86"/>
    <p:sldId id="407" r:id="rId87"/>
    <p:sldId id="408" r:id="rId88"/>
    <p:sldId id="410" r:id="rId89"/>
    <p:sldId id="415" r:id="rId90"/>
    <p:sldId id="427" r:id="rId91"/>
    <p:sldId id="392" r:id="rId92"/>
    <p:sldId id="433" r:id="rId93"/>
    <p:sldId id="434" r:id="rId94"/>
    <p:sldId id="435" r:id="rId95"/>
    <p:sldId id="471" r:id="rId96"/>
    <p:sldId id="437" r:id="rId97"/>
    <p:sldId id="438" r:id="rId98"/>
    <p:sldId id="439" r:id="rId99"/>
    <p:sldId id="440" r:id="rId100"/>
    <p:sldId id="442" r:id="rId101"/>
    <p:sldId id="445" r:id="rId102"/>
    <p:sldId id="462" r:id="rId103"/>
    <p:sldId id="450" r:id="rId104"/>
    <p:sldId id="451" r:id="rId105"/>
    <p:sldId id="452" r:id="rId106"/>
    <p:sldId id="454" r:id="rId107"/>
    <p:sldId id="455" r:id="rId108"/>
    <p:sldId id="456" r:id="rId109"/>
    <p:sldId id="457" r:id="rId110"/>
    <p:sldId id="458" r:id="rId111"/>
    <p:sldId id="459" r:id="rId112"/>
    <p:sldId id="460" r:id="rId113"/>
    <p:sldId id="465" r:id="rId114"/>
    <p:sldId id="467" r:id="rId115"/>
    <p:sldId id="436" r:id="rId116"/>
    <p:sldId id="472" r:id="rId117"/>
    <p:sldId id="473" r:id="rId118"/>
    <p:sldId id="474" r:id="rId119"/>
    <p:sldId id="478" r:id="rId120"/>
    <p:sldId id="479" r:id="rId121"/>
    <p:sldId id="475" r:id="rId122"/>
    <p:sldId id="461" r:id="rId123"/>
    <p:sldId id="477" r:id="rId124"/>
    <p:sldId id="476" r:id="rId125"/>
    <p:sldId id="480" r:id="rId126"/>
    <p:sldId id="481" r:id="rId127"/>
    <p:sldId id="482" r:id="rId128"/>
    <p:sldId id="483" r:id="rId129"/>
    <p:sldId id="484" r:id="rId130"/>
    <p:sldId id="470" r:id="rId131"/>
  </p:sldIdLst>
  <p:sldSz cx="12192000" cy="6858000"/>
  <p:notesSz cx="10234613" cy="70993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F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14" y="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5304" cy="3556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7022" y="0"/>
            <a:ext cx="4435304" cy="3556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6C226-6DDA-4172-8E2D-68F9ADA4AFBF}" type="datetimeFigureOut">
              <a:rPr lang="en-AU" smtClean="0"/>
              <a:t>8/06/2016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3619"/>
            <a:ext cx="4435304" cy="3556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7022" y="6743619"/>
            <a:ext cx="4435304" cy="3556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0ED5C-077C-4580-9D3A-023994A851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3396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10" Type="http://schemas.openxmlformats.org/officeDocument/2006/relationships/image" Target="../media/image71.jpeg"/><Relationship Id="rId4" Type="http://schemas.openxmlformats.org/officeDocument/2006/relationships/image" Target="../media/image65.jpeg"/><Relationship Id="rId9" Type="http://schemas.openxmlformats.org/officeDocument/2006/relationships/image" Target="../media/image70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google.com.au/url?sa=i&amp;source=imgres&amp;cd=&amp;cad=rja&amp;uact=8&amp;ved=0CAgQjRwwAGoVChMI9uHX9PzqxgIVQ9umCh1Zsw2S&amp;url=http://www.matrix44.net/cms/notes/opengl-3d-graphics/the-ads-lighting-model&amp;ei=aZOtVbaJJMO2mwXZ5raQCQ&amp;psig=AFQjCNHOrn0DkXfGCEaTL9tNLpAI0LJmPw&amp;ust=143752522568344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hyperlink" Target="http://www.google.com.au/url?sa=i&amp;source=imgres&amp;cd=&amp;cad=rja&amp;uact=8&amp;ved=0CAgQjRwwAGoVChMI9vXen_3qxgIVYhymCh3hdQoM&amp;url=http://whs.wsd.wednet.edu/Faculty/Busse/MathHomePage/busseclasses/apphysics/studyguides/chapter18_2008/Chapter18StudyGuide2008.html&amp;ei=w5OtVbaINuK4mAXh66lg&amp;psig=AFQjCNHdfXag1GJ_nWfbCvIeq5m3xz-Gpg&amp;ust=1437525315993530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google.com.au/url?sa=i&amp;source=imgres&amp;cd=&amp;cad=rja&amp;uact=8&amp;ved=0CAgQjRwwAGoVChMI9uHX9PzqxgIVQ9umCh1Zsw2S&amp;url=http://www.matrix44.net/cms/notes/opengl-3d-graphics/the-ads-lighting-model&amp;ei=aZOtVbaJJMO2mwXZ5raQCQ&amp;psig=AFQjCNHOrn0DkXfGCEaTL9tNLpAI0LJmPw&amp;ust=143752522568344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hyperlink" Target="http://www.google.com.au/url?sa=i&amp;source=imgres&amp;cd=&amp;cad=rja&amp;uact=8&amp;ved=0CAgQjRwwAGoVChMI9vXen_3qxgIVYhymCh3hdQoM&amp;url=http://whs.wsd.wednet.edu/Faculty/Busse/MathHomePage/busseclasses/apphysics/studyguides/chapter18_2008/Chapter18StudyGuide2008.html&amp;ei=w5OtVbaINuK4mAXh66lg&amp;psig=AFQjCNHdfXag1GJ_nWfbCvIeq5m3xz-Gpg&amp;ust=1437525315993530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google.com.au/url?sa=i&amp;source=imgres&amp;cd=&amp;cad=rja&amp;uact=8&amp;ved=0CAgQjRwwAGoVChMI9uHX9PzqxgIVQ9umCh1Zsw2S&amp;url=http://www.matrix44.net/cms/notes/opengl-3d-graphics/the-ads-lighting-model&amp;ei=aZOtVbaJJMO2mwXZ5raQCQ&amp;psig=AFQjCNHOrn0DkXfGCEaTL9tNLpAI0LJmPw&amp;ust=143752522568344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hyperlink" Target="http://www.google.com.au/url?sa=i&amp;source=imgres&amp;cd=&amp;cad=rja&amp;uact=8&amp;ved=0CAgQjRwwAGoVChMI9vXen_3qxgIVYhymCh3hdQoM&amp;url=http://whs.wsd.wednet.edu/Faculty/Busse/MathHomePage/busseclasses/apphysics/studyguides/chapter18_2008/Chapter18StudyGuide2008.html&amp;ei=w5OtVbaINuK4mAXh66lg&amp;psig=AFQjCNHdfXag1GJ_nWfbCvIeq5m3xz-Gpg&amp;ust=1437525315993530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45522"/>
            <a:ext cx="9448800" cy="1825096"/>
          </a:xfrm>
        </p:spPr>
        <p:txBody>
          <a:bodyPr>
            <a:normAutofit/>
          </a:bodyPr>
          <a:lstStyle/>
          <a:p>
            <a:r>
              <a:rPr lang="en-AU" sz="6600" dirty="0" smtClean="0"/>
              <a:t>Light Waves</a:t>
            </a:r>
            <a:endParaRPr lang="en-AU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74318"/>
            <a:ext cx="9448800" cy="1697680"/>
          </a:xfrm>
        </p:spPr>
        <p:txBody>
          <a:bodyPr>
            <a:normAutofit/>
          </a:bodyPr>
          <a:lstStyle/>
          <a:p>
            <a:r>
              <a:rPr lang="en-AU" sz="3200" dirty="0" smtClean="0"/>
              <a:t>Unit 1&amp;2 </a:t>
            </a:r>
          </a:p>
          <a:p>
            <a:r>
              <a:rPr lang="en-AU" sz="3200" dirty="0" smtClean="0"/>
              <a:t>Chapter 11.1 – 11.6</a:t>
            </a:r>
          </a:p>
          <a:p>
            <a:r>
              <a:rPr lang="en-AU" sz="3200" dirty="0" smtClean="0"/>
              <a:t>Pages 358 - 398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04058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542992"/>
            <a:ext cx="8610600" cy="1293028"/>
          </a:xfrm>
        </p:spPr>
        <p:txBody>
          <a:bodyPr>
            <a:normAutofit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Transmission ANTENNAS</a:t>
            </a:r>
            <a:endParaRPr lang="en-AU" sz="48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050" y="1982808"/>
            <a:ext cx="10820400" cy="37153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32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Two types</a:t>
            </a: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   Electric Field Antenna                Magnetic Field Antenna</a:t>
            </a: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38" y="2868382"/>
            <a:ext cx="4582943" cy="2470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14" y="2867627"/>
            <a:ext cx="3848763" cy="24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9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048000" y="535769"/>
            <a:ext cx="9144000" cy="1143000"/>
          </a:xfrm>
        </p:spPr>
        <p:txBody>
          <a:bodyPr/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ENERGY STATES</a:t>
            </a:r>
            <a:endParaRPr lang="en-AU" sz="3600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50" y="1372733"/>
            <a:ext cx="11668125" cy="2143140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AU" sz="32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Example 8.1a: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The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electron in a hydrogen atom has been excited to the third level and after a short time returns to ground state.</a:t>
            </a:r>
          </a:p>
          <a:p>
            <a:pPr marL="447675" indent="-361950">
              <a:buFont typeface="+mj-lt"/>
              <a:buAutoNum type="alphaLcParenR"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Show the possible downward transitions of this electron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 marL="447675" indent="-361950">
              <a:buFont typeface="+mj-lt"/>
              <a:buAutoNum type="alphaLcParenR"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Determine the energy of the photon emitted in each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case (in eV). </a:t>
            </a:r>
          </a:p>
          <a:p>
            <a:pPr marL="447675" indent="-361950">
              <a:buFont typeface="+mj-lt"/>
              <a:buAutoNum type="alphaLcParenR"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What is the longest wavelength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447675" indent="-361950"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possible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for the photon emitted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 marL="447675" indent="-361950">
              <a:buFont typeface="+mj-lt"/>
              <a:buAutoNum type="alphaLcParenR" startAt="4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What colour is the longest wavelength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633413" indent="-339725">
              <a:buFont typeface="+mj-lt"/>
              <a:buAutoNum type="alphaLcParenR" startAt="4"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70658" name="Picture 2" descr="http://dev.physicslab.org/img/3a9c6fb1-d750-41d1-ac19-b13655849a24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82396" y="3515873"/>
            <a:ext cx="4152403" cy="3255280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6" name="Straight Arrow Connector 5"/>
          <p:cNvCxnSpPr/>
          <p:nvPr/>
        </p:nvCxnSpPr>
        <p:spPr>
          <a:xfrm rot="5400000">
            <a:off x="8225337" y="4628012"/>
            <a:ext cx="571504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>
            <a:off x="7761784" y="5805945"/>
            <a:ext cx="1785950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8118974" y="5520193"/>
            <a:ext cx="2357454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http://dev.physicslab.org/img/3a9c6fb1-d750-41d1-ac19-b13655849a24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82396" y="3515873"/>
            <a:ext cx="4152403" cy="325528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2333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8" y="1431254"/>
            <a:ext cx="3705221" cy="54267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7" y="1431254"/>
            <a:ext cx="3705221" cy="5426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46" y="1431064"/>
            <a:ext cx="3705353" cy="5426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4" y="1431254"/>
            <a:ext cx="3705223" cy="5426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1431252"/>
            <a:ext cx="3705224" cy="5426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6" y="1431251"/>
            <a:ext cx="3705221" cy="5426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46" y="1431064"/>
            <a:ext cx="3705351" cy="54269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46" y="1431259"/>
            <a:ext cx="3705351" cy="5426935"/>
          </a:xfrm>
          <a:prstGeom prst="rect">
            <a:avLst/>
          </a:prstGeom>
        </p:spPr>
      </p:pic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048000" y="552450"/>
            <a:ext cx="9144000" cy="1143000"/>
          </a:xfrm>
        </p:spPr>
        <p:txBody>
          <a:bodyPr/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Energy States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4" y="1430870"/>
            <a:ext cx="8400919" cy="5427128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AU" sz="30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Example 8.1b:</a:t>
            </a:r>
            <a:r>
              <a:rPr lang="en-AU" sz="3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The </a:t>
            </a:r>
            <a:r>
              <a:rPr lang="en-AU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diagram represents the energy levels possible for a particular atom.</a:t>
            </a:r>
          </a:p>
          <a:p>
            <a:pPr marL="514350" indent="-514350">
              <a:buAutoNum type="alphaLcParenR"/>
            </a:pPr>
            <a:r>
              <a:rPr lang="en-AU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How many possible energy transitions are there</a:t>
            </a:r>
            <a:r>
              <a:rPr lang="en-AU" sz="3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?</a:t>
            </a:r>
          </a:p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en-AU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What is the significance of the infinite energy level</a:t>
            </a:r>
            <a:r>
              <a:rPr lang="en-AU" sz="3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 marL="514350" indent="-514350">
              <a:buFont typeface="+mj-lt"/>
              <a:buAutoNum type="alphaLcParenR" startAt="3"/>
            </a:pPr>
            <a:r>
              <a:rPr lang="en-AU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What transition will give the </a:t>
            </a:r>
          </a:p>
          <a:p>
            <a:pPr marL="0" indent="0">
              <a:buNone/>
              <a:tabLst>
                <a:tab pos="534988" algn="l"/>
              </a:tabLst>
            </a:pPr>
            <a:r>
              <a:rPr lang="en-AU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AU" sz="3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</a:t>
            </a:r>
            <a:r>
              <a:rPr lang="en-AU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) Lowest </a:t>
            </a:r>
            <a:r>
              <a:rPr lang="en-AU" sz="3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Frequency</a:t>
            </a:r>
          </a:p>
          <a:p>
            <a:pPr marL="0" indent="0">
              <a:buNone/>
              <a:tabLst>
                <a:tab pos="534988" algn="l"/>
              </a:tabLst>
            </a:pPr>
            <a:r>
              <a:rPr lang="en-AU" sz="3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ii</a:t>
            </a:r>
            <a:r>
              <a:rPr lang="en-AU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) Shortest </a:t>
            </a:r>
            <a:r>
              <a:rPr lang="en-AU" sz="3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Wavelength</a:t>
            </a:r>
          </a:p>
          <a:p>
            <a:pPr marL="514350" indent="-514350">
              <a:buFont typeface="+mj-lt"/>
              <a:buAutoNum type="alphaLcParenR" startAt="4"/>
              <a:tabLst>
                <a:tab pos="534988" algn="l"/>
              </a:tabLst>
            </a:pPr>
            <a:r>
              <a:rPr lang="en-AU" sz="3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Use </a:t>
            </a:r>
            <a:r>
              <a:rPr lang="en-AU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electromagnetic spectrum to determine the type of electromagnetic radiation emitted in part (</a:t>
            </a:r>
            <a:r>
              <a:rPr lang="en-AU" sz="3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</a:t>
            </a:r>
            <a:r>
              <a:rPr lang="en-AU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) and (ii) of part (c) above.</a:t>
            </a:r>
          </a:p>
          <a:p>
            <a:pPr marL="0" indent="0">
              <a:buNone/>
              <a:tabLst>
                <a:tab pos="534988" algn="l"/>
              </a:tabLst>
            </a:pPr>
            <a:endParaRPr lang="en-AU" sz="30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  <a:tabLst>
                <a:tab pos="534988" algn="l"/>
              </a:tabLst>
            </a:pPr>
            <a:endParaRPr lang="en-AU" sz="30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514350" indent="-514350">
              <a:buFont typeface="Arial" panose="020B0604020202020204" pitchFamily="34" charset="0"/>
              <a:buAutoNum type="alphaLcParenR"/>
            </a:pPr>
            <a:endParaRPr lang="en-AU" sz="30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514350" indent="-514350">
              <a:buAutoNum type="alphaLcParenR"/>
            </a:pPr>
            <a:endParaRPr lang="en-AU" sz="30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514350" indent="-514350">
              <a:buAutoNum type="alphaLcParenR"/>
            </a:pPr>
            <a:endParaRPr lang="en-AU" sz="30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en-AU" sz="30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1431254"/>
            <a:ext cx="3705223" cy="542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048000" y="552450"/>
            <a:ext cx="9144000" cy="1143000"/>
          </a:xfrm>
        </p:spPr>
        <p:txBody>
          <a:bodyPr/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Energy States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291030" cy="4371976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50" y="1249895"/>
            <a:ext cx="11791950" cy="5610223"/>
          </a:xfrm>
        </p:spPr>
        <p:txBody>
          <a:bodyPr rtlCol="0">
            <a:noAutofit/>
          </a:bodyPr>
          <a:lstStyle/>
          <a:p>
            <a:pPr marL="5381625" indent="-447675">
              <a:buNone/>
            </a:pPr>
            <a:r>
              <a:rPr lang="en-AU" sz="31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Example 8.1c:</a:t>
            </a:r>
            <a:r>
              <a:rPr lang="en-AU" sz="31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1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energy levels for atomic </a:t>
            </a:r>
            <a:r>
              <a:rPr lang="en-AU" sz="31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mercury </a:t>
            </a:r>
            <a:r>
              <a:rPr lang="en-AU" sz="31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are depicted in the diagram.</a:t>
            </a:r>
          </a:p>
          <a:p>
            <a:pPr marL="5381625" indent="-447675">
              <a:buFont typeface="+mj-lt"/>
              <a:buAutoNum type="alphaLcParenR"/>
            </a:pPr>
            <a:r>
              <a:rPr lang="en-AU" sz="31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Consider </a:t>
            </a:r>
            <a:r>
              <a:rPr lang="en-AU" sz="31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</a:t>
            </a:r>
            <a:r>
              <a:rPr lang="en-AU" sz="31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mercury atom </a:t>
            </a:r>
            <a:r>
              <a:rPr lang="en-AU" sz="31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with its </a:t>
            </a:r>
            <a:endParaRPr lang="en-AU" sz="31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5381625" indent="-447675">
              <a:spcBef>
                <a:spcPts val="0"/>
              </a:spcBef>
              <a:buNone/>
            </a:pPr>
            <a:r>
              <a:rPr lang="en-AU" sz="31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valence electron </a:t>
            </a:r>
            <a:r>
              <a:rPr lang="en-AU" sz="31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 the </a:t>
            </a:r>
            <a:r>
              <a:rPr lang="en-AU" sz="31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ground state</a:t>
            </a:r>
            <a:r>
              <a:rPr lang="en-AU" sz="31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 </a:t>
            </a:r>
            <a:r>
              <a:rPr lang="en-AU" sz="31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Ultraviolet light with photon</a:t>
            </a:r>
          </a:p>
          <a:p>
            <a:pPr marL="5381625" indent="-447675">
              <a:spcBef>
                <a:spcPts val="0"/>
              </a:spcBef>
              <a:buNone/>
            </a:pPr>
            <a:r>
              <a:rPr lang="en-AU" sz="31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AU" sz="31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energies 4.9</a:t>
            </a:r>
            <a:r>
              <a:rPr lang="en-AU" sz="31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, 5.0 and 10.50 eV </a:t>
            </a:r>
            <a:r>
              <a:rPr lang="en-AU" sz="31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is </a:t>
            </a:r>
          </a:p>
          <a:p>
            <a:pPr marL="447675" indent="-447675">
              <a:spcBef>
                <a:spcPts val="0"/>
              </a:spcBef>
              <a:buNone/>
            </a:pPr>
            <a:r>
              <a:rPr lang="en-AU" sz="31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AU" sz="31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incident on some mercury gas</a:t>
            </a:r>
            <a:r>
              <a:rPr lang="en-AU" sz="31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 What could happen?</a:t>
            </a:r>
          </a:p>
          <a:p>
            <a:pPr marL="447675" indent="-447675">
              <a:buFont typeface="+mj-lt"/>
              <a:buAutoNum type="alphaLcParenR" startAt="2"/>
              <a:tabLst>
                <a:tab pos="447675" algn="l"/>
              </a:tabLst>
            </a:pPr>
            <a:r>
              <a:rPr lang="en-AU" sz="31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Determine </a:t>
            </a:r>
            <a:r>
              <a:rPr lang="en-AU" sz="31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</a:t>
            </a:r>
            <a:r>
              <a:rPr lang="en-AU" sz="31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wavelength of </a:t>
            </a:r>
            <a:r>
              <a:rPr lang="en-AU" sz="31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light </a:t>
            </a:r>
            <a:r>
              <a:rPr lang="en-AU" sz="31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emitted after </a:t>
            </a:r>
            <a:r>
              <a:rPr lang="en-AU" sz="31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an electron in </a:t>
            </a:r>
            <a:r>
              <a:rPr lang="en-AU" sz="31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an excited </a:t>
            </a:r>
            <a:r>
              <a:rPr lang="en-AU" sz="31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mercury </a:t>
            </a:r>
            <a:r>
              <a:rPr lang="en-AU" sz="31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atom makes </a:t>
            </a:r>
            <a:r>
              <a:rPr lang="en-AU" sz="31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transition </a:t>
            </a:r>
            <a:r>
              <a:rPr lang="en-AU" sz="31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from </a:t>
            </a:r>
            <a:r>
              <a:rPr lang="pt-BR" sz="31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n </a:t>
            </a:r>
            <a:r>
              <a:rPr lang="pt-BR" sz="31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= 3 to n = 1</a:t>
            </a:r>
            <a:r>
              <a:rPr lang="pt-BR" sz="31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 marL="447675" indent="-447675">
              <a:buFont typeface="+mj-lt"/>
              <a:buAutoNum type="alphaLcParenR" startAt="2"/>
              <a:tabLst>
                <a:tab pos="447675" algn="l"/>
              </a:tabLst>
            </a:pPr>
            <a:r>
              <a:rPr lang="pt-BR" sz="31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With what velocity is an electron expelled with is the atom is targeted with a 11.2 eV photon.</a:t>
            </a:r>
            <a:endParaRPr lang="en-AU" sz="31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  <a:tabLst>
                <a:tab pos="534988" algn="l"/>
              </a:tabLst>
            </a:pPr>
            <a:endParaRPr lang="en-AU" sz="31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514350" indent="-514350">
              <a:buFont typeface="Arial" panose="020B0604020202020204" pitchFamily="34" charset="0"/>
              <a:buAutoNum type="alphaLcParenR"/>
            </a:pPr>
            <a:endParaRPr lang="en-AU" sz="31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514350" indent="-514350">
              <a:buAutoNum type="alphaLcParenR"/>
            </a:pPr>
            <a:endParaRPr lang="en-AU" sz="31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514350" indent="-514350">
              <a:buAutoNum type="alphaLcParenR"/>
            </a:pPr>
            <a:endParaRPr lang="en-AU" sz="31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en-AU" sz="31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58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048000" y="497200"/>
            <a:ext cx="9144000" cy="1143000"/>
          </a:xfrm>
        </p:spPr>
        <p:txBody>
          <a:bodyPr/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Overview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9549" y="1485900"/>
            <a:ext cx="11610975" cy="5255468"/>
          </a:xfrm>
        </p:spPr>
        <p:txBody>
          <a:bodyPr rtl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AU" sz="3200" b="1" u="sng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Emission Spectra</a:t>
            </a:r>
          </a:p>
          <a:p>
            <a:pPr marL="266700" indent="-266700">
              <a:spcBef>
                <a:spcPts val="0"/>
              </a:spcBef>
              <a:tabLst>
                <a:tab pos="266700" algn="l"/>
              </a:tabLst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Line emission – light of specific frequencies are emitted when </a:t>
            </a:r>
            <a:r>
              <a:rPr lang="en-AU" sz="3200" u="sng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atoms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have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been excited by fast moving electrons.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spcBef>
                <a:spcPts val="1200"/>
              </a:spcBef>
              <a:buNone/>
              <a:tabLst>
                <a:tab pos="266700" algn="l"/>
              </a:tabLst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Example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: gas discharge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tubes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(voltage runs through gas tube).</a:t>
            </a:r>
          </a:p>
          <a:p>
            <a:pPr marL="266700" indent="-266700">
              <a:spcBef>
                <a:spcPts val="0"/>
              </a:spcBef>
              <a:tabLst>
                <a:tab pos="266700" algn="l"/>
              </a:tabLst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Band emission – similar to line emission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except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spectra is due to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</a:t>
            </a:r>
          </a:p>
          <a:p>
            <a:pPr marL="0" indent="0">
              <a:spcBef>
                <a:spcPts val="1200"/>
              </a:spcBef>
              <a:buNone/>
              <a:tabLst>
                <a:tab pos="266700" algn="l"/>
              </a:tabLst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excitation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of </a:t>
            </a:r>
            <a:r>
              <a:rPr lang="en-AU" sz="3200" u="sng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molecules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 marL="266700" indent="-266700">
              <a:spcBef>
                <a:spcPts val="0"/>
              </a:spcBef>
              <a:tabLst>
                <a:tab pos="266700" algn="l"/>
              </a:tabLst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Continuous emission – white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light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from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hot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incandescent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(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light from heat) solid. </a:t>
            </a:r>
          </a:p>
          <a:p>
            <a:pPr marL="0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Example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: white hot iron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(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glowing light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filament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).</a:t>
            </a:r>
          </a:p>
          <a:p>
            <a:pPr marL="0" indent="0">
              <a:spcBef>
                <a:spcPts val="0"/>
              </a:spcBef>
              <a:buNone/>
              <a:tabLst>
                <a:tab pos="534988" algn="l"/>
              </a:tabLst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5" name="irc_mi" descr="http://library.thinkquest.org/28383/grafika/1/awidmo2.gif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48524" y="3533775"/>
            <a:ext cx="4867275" cy="3207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671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04825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Spectrometer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6" name="irc_mi" descr="http://images.tutorvista.com/cms/images/44/continuous-emission-spectrum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336" y="1481797"/>
            <a:ext cx="11510664" cy="5176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16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04825"/>
            <a:ext cx="8229600" cy="1143000"/>
          </a:xfrm>
        </p:spPr>
        <p:txBody>
          <a:bodyPr>
            <a:no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Light Sources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4" name="irc_mi" descr="http://www.ucolick.org/%7Ebolte/AY4_00/week2/emission_spectra.gif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" y="1504950"/>
            <a:ext cx="10534649" cy="523517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878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048000" y="495300"/>
            <a:ext cx="9144000" cy="1143000"/>
          </a:xfrm>
        </p:spPr>
        <p:txBody>
          <a:bodyPr/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Overview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1925" y="1712208"/>
            <a:ext cx="11801475" cy="5101168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AU" sz="3200" b="1" u="sng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Absorption Spectra</a:t>
            </a:r>
          </a:p>
          <a:p>
            <a:pPr>
              <a:tabLst>
                <a:tab pos="271463" algn="l"/>
              </a:tabLst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Line absorption – white light is passed through a vapour or gas resulting in the photons of the frequencies corresponding to the line emission spectrum of that gas being absorbed by the gas. All the other frequencies pass through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>
              <a:tabLst>
                <a:tab pos="271463" algn="l"/>
              </a:tabLst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>
              <a:tabLst>
                <a:tab pos="271463" algn="l"/>
              </a:tabLst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Band absorption – similar to line absorption, except the light passes through coloured glass or coloured liquid.</a:t>
            </a:r>
          </a:p>
          <a:p>
            <a:pPr marL="0" indent="0">
              <a:buNone/>
              <a:tabLst>
                <a:tab pos="534988" algn="l"/>
              </a:tabLst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24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14350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Spectra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6" name="irc_mi" descr="http://www.uni.edu/morgans/astro/course/Notes/section1/absemm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575842"/>
            <a:ext cx="1123950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310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23875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Spectra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7" name="irc_mi" descr="http://ircamera.as.arizona.edu/astr_250/images/spectra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0" y="4429125"/>
            <a:ext cx="79343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rc_mi" descr="http://www.astronomynotes.com/light/discretbc.gif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" y="89"/>
            <a:ext cx="8143875" cy="4429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83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14350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Spectra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4" name="irc_mi" descr="http://www.physics.sjsu.edu/tomley/ObjectSpectra/RGB%20Spectra%5Cmercury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2775" y="1397148"/>
            <a:ext cx="8204200" cy="5289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825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542992"/>
            <a:ext cx="8610600" cy="1293028"/>
          </a:xfrm>
        </p:spPr>
        <p:txBody>
          <a:bodyPr>
            <a:normAutofit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Transmission ANTENNAS</a:t>
            </a:r>
            <a:endParaRPr lang="en-AU" sz="48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17501"/>
            <a:ext cx="4502217" cy="371534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AU" sz="32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   Electric Field Antenna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4" y="1466851"/>
            <a:ext cx="3848763" cy="245966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02217" y="1466851"/>
            <a:ext cx="7689783" cy="4597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An oscillating potential difference through two parts of dipole antenna induces an oscillating current. 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This current oscillates at a frequency that produces an electric field. That oscillating electric field produces an oscillating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                   magnetic field.      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                    These combine to become an EM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                   wave of that oscillating frequency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                   that then transmits that signal to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                    the receiver antennas.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49" y="4580059"/>
            <a:ext cx="6119175" cy="22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rsmorrittscience.weebly.com/uploads/1/4/1/0/14101906/7779725_or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25" y="-558869"/>
            <a:ext cx="12315825" cy="818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7697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52450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Aurora</a:t>
            </a:r>
            <a:r>
              <a:rPr lang="en-AU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Borealis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4" name="irc_mi" descr="http://www.windows2universe.org/earth/Magnetosphere/aurora/images/atom_oxygen_emit_spect_aurora_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8114" y="1398388"/>
            <a:ext cx="9272736" cy="572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838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04825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Light Sources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5" name="irc_mi" descr="http://www.olympusmicro.com/primer/lightandcolor/images/lightsourcesfigure3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76325"/>
            <a:ext cx="7553325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158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 txBox="1">
            <a:spLocks/>
          </p:cNvSpPr>
          <p:nvPr/>
        </p:nvSpPr>
        <p:spPr bwMode="auto">
          <a:xfrm>
            <a:off x="1919536" y="2132856"/>
            <a:ext cx="8229600" cy="54006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b="1" u="sng" dirty="0">
                <a:latin typeface="Arial" pitchFamily="34" charset="0"/>
                <a:cs typeface="Arial" pitchFamily="34" charset="0"/>
              </a:rPr>
              <a:t>Homework</a:t>
            </a:r>
            <a:endParaRPr lang="en-AU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</a:pPr>
            <a:endParaRPr lang="en-AU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</a:pPr>
            <a:endParaRPr lang="en-AU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</a:pPr>
            <a:endParaRPr lang="en-AU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09901" y="2924945"/>
            <a:ext cx="784887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Arial" pitchFamily="34" charset="0"/>
                <a:cs typeface="Arial" pitchFamily="34" charset="0"/>
              </a:rPr>
              <a:t>Complete all questions from Set 8.1 - due first lesson next week.</a:t>
            </a:r>
          </a:p>
          <a:p>
            <a:endParaRPr lang="en-AU" sz="28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Arial" pitchFamily="34" charset="0"/>
                <a:cs typeface="Arial" pitchFamily="34" charset="0"/>
              </a:rPr>
              <a:t>Read </a:t>
            </a:r>
            <a:r>
              <a:rPr lang="en-AU" sz="2800" dirty="0">
                <a:latin typeface="Arial" pitchFamily="34" charset="0"/>
                <a:cs typeface="Arial" pitchFamily="34" charset="0"/>
              </a:rPr>
              <a:t>Chapter </a:t>
            </a:r>
            <a:r>
              <a:rPr lang="en-AU" sz="2800" dirty="0" smtClean="0">
                <a:latin typeface="Arial" pitchFamily="34" charset="0"/>
                <a:cs typeface="Arial" pitchFamily="34" charset="0"/>
              </a:rPr>
              <a:t>8.2, </a:t>
            </a:r>
            <a:r>
              <a:rPr lang="en-AU" sz="2800" dirty="0">
                <a:latin typeface="Arial" pitchFamily="34" charset="0"/>
                <a:cs typeface="Arial" pitchFamily="34" charset="0"/>
              </a:rPr>
              <a:t>page </a:t>
            </a:r>
            <a:r>
              <a:rPr lang="en-AU" sz="2800" dirty="0" smtClean="0">
                <a:latin typeface="Arial" pitchFamily="34" charset="0"/>
                <a:cs typeface="Arial" pitchFamily="34" charset="0"/>
              </a:rPr>
              <a:t>239-250 </a:t>
            </a:r>
            <a:r>
              <a:rPr lang="en-AU" sz="2800" dirty="0">
                <a:latin typeface="Arial" pitchFamily="34" charset="0"/>
                <a:cs typeface="Arial" pitchFamily="34" charset="0"/>
              </a:rPr>
              <a:t>and </a:t>
            </a:r>
            <a:r>
              <a:rPr lang="en-AU" sz="2800" dirty="0" smtClean="0">
                <a:latin typeface="Arial" pitchFamily="34" charset="0"/>
                <a:cs typeface="Arial" pitchFamily="34" charset="0"/>
              </a:rPr>
              <a:t>answer 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Arial" pitchFamily="34" charset="0"/>
                <a:cs typeface="Arial" pitchFamily="34" charset="0"/>
              </a:rPr>
              <a:t>	Q1</a:t>
            </a:r>
            <a:r>
              <a:rPr lang="en-AU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AU" sz="2800" dirty="0" smtClean="0">
                <a:latin typeface="Arial" pitchFamily="34" charset="0"/>
                <a:cs typeface="Arial" pitchFamily="34" charset="0"/>
              </a:rPr>
              <a:t>&amp; Q2 Set 8.2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Arial" pitchFamily="34" charset="0"/>
                <a:cs typeface="Arial" pitchFamily="34" charset="0"/>
              </a:rPr>
              <a:t>     by next lesson.</a:t>
            </a:r>
            <a:endParaRPr lang="en-AU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285750"/>
            <a:ext cx="12192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60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Homework, Context &amp; Keywords</a:t>
            </a:r>
            <a:endParaRPr lang="en-AU" b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72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45522"/>
            <a:ext cx="9448800" cy="1825096"/>
          </a:xfrm>
        </p:spPr>
        <p:txBody>
          <a:bodyPr>
            <a:normAutofit/>
          </a:bodyPr>
          <a:lstStyle/>
          <a:p>
            <a:r>
              <a:rPr lang="en-AU" sz="6600" dirty="0" smtClean="0"/>
              <a:t>De Broglie</a:t>
            </a:r>
            <a:endParaRPr lang="en-AU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74318"/>
            <a:ext cx="9448800" cy="1697680"/>
          </a:xfrm>
        </p:spPr>
        <p:txBody>
          <a:bodyPr>
            <a:normAutofit/>
          </a:bodyPr>
          <a:lstStyle/>
          <a:p>
            <a:r>
              <a:rPr lang="en-AU" sz="3200" dirty="0" smtClean="0"/>
              <a:t>Chapter 8.2</a:t>
            </a:r>
          </a:p>
          <a:p>
            <a:r>
              <a:rPr lang="en-AU" sz="3200" dirty="0" smtClean="0"/>
              <a:t>Pages 239 – 250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52195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704850" y="523875"/>
            <a:ext cx="11487150" cy="1143000"/>
          </a:xfrm>
        </p:spPr>
        <p:txBody>
          <a:bodyPr>
            <a:noAutofit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Models of the Atom</a:t>
            </a:r>
            <a:endParaRPr lang="en-AU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447799"/>
            <a:ext cx="8963025" cy="1447801"/>
          </a:xfrm>
          <a:solidFill>
            <a:schemeClr val="bg1">
              <a:lumMod val="85000"/>
              <a:lumOff val="15000"/>
            </a:schemeClr>
          </a:solidFill>
        </p:spPr>
        <p:txBody>
          <a:bodyPr rtlCol="0"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Thomson – “Plum Pudding” analogy</a:t>
            </a:r>
          </a:p>
          <a:p>
            <a:pPr marL="714375" indent="-361950">
              <a:spcBef>
                <a:spcPts val="600"/>
              </a:spcBef>
            </a:pPr>
            <a:r>
              <a:rPr lang="en-AU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Why? </a:t>
            </a:r>
            <a:r>
              <a:rPr lang="en-AU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As negative </a:t>
            </a:r>
            <a:r>
              <a:rPr lang="en-AU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charges can be removed from atom. </a:t>
            </a:r>
          </a:p>
          <a:p>
            <a:pPr marL="714375" indent="-361950">
              <a:spcBef>
                <a:spcPts val="600"/>
              </a:spcBef>
            </a:pPr>
            <a:r>
              <a:rPr lang="en-AU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Problem: Doesn’t match spectral lines 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>
              <a:spcBef>
                <a:spcPts val="600"/>
              </a:spcBef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583" y="1447799"/>
            <a:ext cx="2717767" cy="1448181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381000" y="4769373"/>
            <a:ext cx="7667625" cy="144818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200"/>
              </a:spcBef>
              <a:buFont typeface="Arial" panose="020B0604020202020204" pitchFamily="34" charset="0"/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Bohr – fixed energy levels </a:t>
            </a:r>
          </a:p>
          <a:p>
            <a:pPr marL="714375" indent="-361950">
              <a:spcBef>
                <a:spcPts val="600"/>
              </a:spcBef>
            </a:pPr>
            <a:r>
              <a:rPr lang="en-AU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Why? Explains spectral lines. </a:t>
            </a:r>
          </a:p>
          <a:p>
            <a:pPr marL="714375" indent="-361950">
              <a:spcBef>
                <a:spcPts val="600"/>
              </a:spcBef>
            </a:pPr>
            <a:r>
              <a:rPr lang="en-AU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Problem: No reason for fixed energy levels </a:t>
            </a:r>
          </a:p>
          <a:p>
            <a:pPr>
              <a:spcBef>
                <a:spcPts val="600"/>
              </a:spcBef>
            </a:pP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2442469" y="3108776"/>
            <a:ext cx="9501881" cy="14478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200"/>
              </a:spcBef>
              <a:buFont typeface="Arial" panose="020B0604020202020204" pitchFamily="34" charset="0"/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Rutherford – “Solar System” analogy </a:t>
            </a:r>
          </a:p>
          <a:p>
            <a:pPr marL="714375" indent="-361950">
              <a:spcBef>
                <a:spcPts val="600"/>
              </a:spcBef>
            </a:pPr>
            <a:r>
              <a:rPr lang="en-AU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Why? Scattering showed a small, hard core. </a:t>
            </a:r>
          </a:p>
          <a:p>
            <a:pPr marL="714375" indent="-361950">
              <a:spcBef>
                <a:spcPts val="600"/>
              </a:spcBef>
            </a:pPr>
            <a:r>
              <a:rPr lang="en-AU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Problem: electrons should spiral into nucleus in ~10</a:t>
            </a:r>
            <a:r>
              <a:rPr lang="en-AU" sz="2800" baseline="30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-11</a:t>
            </a:r>
            <a:r>
              <a:rPr lang="en-AU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108396"/>
            <a:ext cx="2061468" cy="1448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306" y="4769373"/>
            <a:ext cx="2314469" cy="201590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1863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704850" y="523875"/>
            <a:ext cx="11487150" cy="1143000"/>
          </a:xfrm>
        </p:spPr>
        <p:txBody>
          <a:bodyPr>
            <a:no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Bohr Model of the Hydrogen Atom</a:t>
            </a:r>
            <a:endParaRPr lang="en-AU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2425" y="1785925"/>
            <a:ext cx="11582400" cy="4745503"/>
          </a:xfrm>
        </p:spPr>
        <p:txBody>
          <a:bodyPr rtlCol="0">
            <a:noAutofit/>
          </a:bodyPr>
          <a:lstStyle/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Hydrogen atoms are one proton and one electron.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Quantum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hypothesis – electrons only exist in definite and discrete orbits of a particular energy (known as ground state). However, an electron can move temporarily to a higher orbit if given enough energy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(Quantum – amount of energy each photon contains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).</a:t>
            </a:r>
          </a:p>
          <a:p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Hydrogen energy levels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AU" sz="36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                </a:t>
            </a:r>
            <a:r>
              <a:rPr lang="en-AU" sz="3600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</a:t>
            </a:r>
            <a:r>
              <a:rPr lang="en-AU" sz="3600" b="1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n</a:t>
            </a:r>
            <a:r>
              <a:rPr lang="en-AU" sz="36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= </a:t>
            </a:r>
            <a:r>
              <a:rPr lang="en-AU" sz="3600" b="1" u="sng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-13.6</a:t>
            </a:r>
          </a:p>
          <a:p>
            <a:pPr marL="0" indent="0">
              <a:buNone/>
            </a:pPr>
            <a:r>
              <a:rPr lang="en-AU" sz="36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                            n</a:t>
            </a:r>
            <a:r>
              <a:rPr lang="en-AU" sz="3600" b="1" baseline="30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2</a:t>
            </a:r>
            <a:r>
              <a:rPr lang="en-AU" sz="36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        where n is the energy level number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00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704850" y="523875"/>
            <a:ext cx="11487150" cy="1143000"/>
          </a:xfrm>
        </p:spPr>
        <p:txBody>
          <a:bodyPr>
            <a:noAutofit/>
          </a:bodyPr>
          <a:lstStyle/>
          <a:p>
            <a:r>
              <a:rPr lang="en-AU" sz="4800" b="1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de</a:t>
            </a: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Broglie Wavelength</a:t>
            </a:r>
            <a:endParaRPr lang="en-AU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2425" y="1785926"/>
            <a:ext cx="11582400" cy="453867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AU" sz="32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deBroglie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suggested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: maybe electrons are actually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little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waves going around the nucleus. </a:t>
            </a:r>
          </a:p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This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seems plausible because... </a:t>
            </a:r>
          </a:p>
          <a:p>
            <a:pPr marL="714375" indent="-352425"/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Standing waves have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quantised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frequencies,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might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be related to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quantised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energies. </a:t>
            </a:r>
          </a:p>
          <a:p>
            <a:pPr marL="714375" indent="-352425"/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Einstein had shown that light, typically thought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of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as waves, have particle properties. Might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not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electrons, typically thought of as particles,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have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wave properties? </a:t>
            </a: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42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704850" y="523875"/>
            <a:ext cx="11487150" cy="1143000"/>
          </a:xfrm>
        </p:spPr>
        <p:txBody>
          <a:bodyPr>
            <a:noAutofit/>
          </a:bodyPr>
          <a:lstStyle/>
          <a:p>
            <a:r>
              <a:rPr lang="en-AU" sz="4800" b="1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de</a:t>
            </a: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Broglie Wavelength</a:t>
            </a:r>
            <a:endParaRPr lang="en-AU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76925" y="1785926"/>
            <a:ext cx="6057899" cy="453867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de Broglie ascertained that each energy level had its own number of wavelengths, n, known as “electron waves”.</a:t>
            </a:r>
          </a:p>
          <a:p>
            <a:pPr marL="0" indent="0"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What is n for the ‘electron wave’ in this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picture?</a:t>
            </a: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10 electron waves</a:t>
            </a: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49" y="2343138"/>
            <a:ext cx="5474571" cy="34242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76925" y="5118265"/>
            <a:ext cx="3243324" cy="76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459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704850" y="523875"/>
            <a:ext cx="11487150" cy="1143000"/>
          </a:xfrm>
        </p:spPr>
        <p:txBody>
          <a:bodyPr>
            <a:noAutofit/>
          </a:bodyPr>
          <a:lstStyle/>
          <a:p>
            <a:r>
              <a:rPr lang="en-AU" sz="4800" b="1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de</a:t>
            </a: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Broglie Wavelength</a:t>
            </a:r>
            <a:endParaRPr lang="en-AU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69" y="1666876"/>
            <a:ext cx="11421077" cy="479330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0324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542992"/>
            <a:ext cx="8610600" cy="1293028"/>
          </a:xfrm>
        </p:spPr>
        <p:txBody>
          <a:bodyPr>
            <a:normAutofit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Transmission ANTENNAS</a:t>
            </a:r>
            <a:endParaRPr lang="en-AU" sz="48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7191" y="1460011"/>
            <a:ext cx="5836911" cy="3715348"/>
          </a:xfrm>
        </p:spPr>
        <p:txBody>
          <a:bodyPr>
            <a:noAutofit/>
          </a:bodyPr>
          <a:lstStyle/>
          <a:p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   Magnetic Field Antenna</a:t>
            </a: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691" y="1836020"/>
            <a:ext cx="4582943" cy="247012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38224" y="2063370"/>
            <a:ext cx="7115076" cy="4849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An induced AC current flows around the ring producing a magnet field. 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That magnet field produces an oscillating electric field. This in turn produces an oscillating magnetic field.  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combination of these  becomes an EM wave of that oscillating frequency that then transmits that signal to the receiver antennas.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05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8075220" y="523875"/>
            <a:ext cx="4116779" cy="1143000"/>
          </a:xfrm>
        </p:spPr>
        <p:txBody>
          <a:bodyPr>
            <a:noAutofit/>
          </a:bodyPr>
          <a:lstStyle/>
          <a:p>
            <a:r>
              <a:rPr lang="en-AU" sz="4800" b="1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de</a:t>
            </a: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Broglie Wavelength</a:t>
            </a:r>
            <a:endParaRPr lang="en-AU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3757" y="3645724"/>
            <a:ext cx="11721068" cy="2785753"/>
          </a:xfrm>
        </p:spPr>
        <p:txBody>
          <a:bodyPr rtlCol="0">
            <a:noAutofit/>
          </a:bodyPr>
          <a:lstStyle/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(a), (b) If a whole number of matter wavelengths ‘fit’ into the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circumference of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electron orbit, then the wave reinforces itself, and a standing wave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is produced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 This can be interpreted by saying that an energy level may exist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with this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circumference.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(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c) Where an integral number of waves do not fit,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destructive interference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occurs, and the orbit cannot represent an energy level.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160189" cy="36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5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704850" y="523875"/>
            <a:ext cx="11487150" cy="1143000"/>
          </a:xfrm>
        </p:spPr>
        <p:txBody>
          <a:bodyPr>
            <a:noAutofit/>
          </a:bodyPr>
          <a:lstStyle/>
          <a:p>
            <a:r>
              <a:rPr lang="en-AU" sz="4800" b="1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de</a:t>
            </a: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Broglie Wavelength</a:t>
            </a:r>
            <a:endParaRPr lang="en-AU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37" y="4264566"/>
            <a:ext cx="4170345" cy="2608479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04850" y="1505791"/>
            <a:ext cx="10820400" cy="5132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        n = 1                                         n =2                                         n = 3</a:t>
            </a:r>
          </a:p>
          <a:p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                                               n = 10</a:t>
            </a: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 - nodes (fixed points </a:t>
            </a:r>
          </a:p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    that don’t move) 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4" y="2038699"/>
            <a:ext cx="4009655" cy="2236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739" y="2038698"/>
            <a:ext cx="3990110" cy="2236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849" y="2038698"/>
            <a:ext cx="3990111" cy="223641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987386" y="2247878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2044659" y="3825317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4562229" y="2839665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5997038" y="2239444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7535139" y="2875290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6034769" y="3820851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8544055" y="3279052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8813718" y="2506287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/>
          <p:cNvSpPr/>
          <p:nvPr/>
        </p:nvSpPr>
        <p:spPr>
          <a:xfrm>
            <a:off x="10010902" y="2239444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/>
          <p:cNvSpPr/>
          <p:nvPr/>
        </p:nvSpPr>
        <p:spPr>
          <a:xfrm>
            <a:off x="11248160" y="2521604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/>
          <p:cNvSpPr/>
          <p:nvPr/>
        </p:nvSpPr>
        <p:spPr>
          <a:xfrm>
            <a:off x="11453998" y="3255895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/>
          <p:cNvSpPr/>
          <p:nvPr/>
        </p:nvSpPr>
        <p:spPr>
          <a:xfrm>
            <a:off x="10024879" y="3820851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/>
          <p:cNvSpPr/>
          <p:nvPr/>
        </p:nvSpPr>
        <p:spPr>
          <a:xfrm>
            <a:off x="6226879" y="4975621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/>
          <p:cNvSpPr/>
          <p:nvPr/>
        </p:nvSpPr>
        <p:spPr>
          <a:xfrm>
            <a:off x="6034893" y="5259754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/>
          <p:cNvSpPr/>
          <p:nvPr/>
        </p:nvSpPr>
        <p:spPr>
          <a:xfrm>
            <a:off x="5999267" y="5670518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/>
          <p:cNvSpPr/>
          <p:nvPr/>
        </p:nvSpPr>
        <p:spPr>
          <a:xfrm>
            <a:off x="6177273" y="5781532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/>
          <p:cNvSpPr/>
          <p:nvPr/>
        </p:nvSpPr>
        <p:spPr>
          <a:xfrm>
            <a:off x="6604910" y="6157733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/>
          <p:cNvSpPr/>
          <p:nvPr/>
        </p:nvSpPr>
        <p:spPr>
          <a:xfrm>
            <a:off x="6536752" y="4759060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/>
          <p:cNvSpPr/>
          <p:nvPr/>
        </p:nvSpPr>
        <p:spPr>
          <a:xfrm>
            <a:off x="6977004" y="4646938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/>
          <p:cNvSpPr/>
          <p:nvPr/>
        </p:nvSpPr>
        <p:spPr>
          <a:xfrm>
            <a:off x="7478856" y="4505074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/>
          <p:cNvSpPr/>
          <p:nvPr/>
        </p:nvSpPr>
        <p:spPr>
          <a:xfrm>
            <a:off x="7269928" y="6228985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/>
          <p:cNvSpPr/>
          <p:nvPr/>
        </p:nvSpPr>
        <p:spPr>
          <a:xfrm>
            <a:off x="7968345" y="6300237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Oval 31"/>
          <p:cNvSpPr/>
          <p:nvPr/>
        </p:nvSpPr>
        <p:spPr>
          <a:xfrm>
            <a:off x="8748649" y="6300237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Oval 32"/>
          <p:cNvSpPr/>
          <p:nvPr/>
        </p:nvSpPr>
        <p:spPr>
          <a:xfrm>
            <a:off x="9381756" y="6086481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Oval 33"/>
          <p:cNvSpPr/>
          <p:nvPr/>
        </p:nvSpPr>
        <p:spPr>
          <a:xfrm>
            <a:off x="9842049" y="5890890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Oval 34"/>
          <p:cNvSpPr/>
          <p:nvPr/>
        </p:nvSpPr>
        <p:spPr>
          <a:xfrm>
            <a:off x="10055805" y="5465557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Oval 35"/>
          <p:cNvSpPr/>
          <p:nvPr/>
        </p:nvSpPr>
        <p:spPr>
          <a:xfrm>
            <a:off x="10010902" y="5206692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Oval 36"/>
          <p:cNvSpPr/>
          <p:nvPr/>
        </p:nvSpPr>
        <p:spPr>
          <a:xfrm>
            <a:off x="9770797" y="5004552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Oval 37"/>
          <p:cNvSpPr/>
          <p:nvPr/>
        </p:nvSpPr>
        <p:spPr>
          <a:xfrm>
            <a:off x="9453008" y="4759060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Oval 38"/>
          <p:cNvSpPr/>
          <p:nvPr/>
        </p:nvSpPr>
        <p:spPr>
          <a:xfrm>
            <a:off x="9013621" y="4616556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/>
          <p:cNvSpPr/>
          <p:nvPr/>
        </p:nvSpPr>
        <p:spPr>
          <a:xfrm>
            <a:off x="8544055" y="4525824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Oval 40"/>
          <p:cNvSpPr/>
          <p:nvPr/>
        </p:nvSpPr>
        <p:spPr>
          <a:xfrm>
            <a:off x="8017638" y="4497329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Oval 41"/>
          <p:cNvSpPr/>
          <p:nvPr/>
        </p:nvSpPr>
        <p:spPr>
          <a:xfrm>
            <a:off x="867149" y="5700584"/>
            <a:ext cx="142504" cy="142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403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048000" y="523875"/>
            <a:ext cx="9144000" cy="1143000"/>
          </a:xfrm>
        </p:spPr>
        <p:txBody>
          <a:bodyPr/>
          <a:lstStyle/>
          <a:p>
            <a:r>
              <a:rPr lang="en-AU" sz="4800" b="1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de</a:t>
            </a: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Broglie Wavelength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4825" y="1666876"/>
                <a:ext cx="11334750" cy="4572000"/>
              </a:xfrm>
            </p:spPr>
            <p:txBody>
              <a:bodyPr rtlCol="0">
                <a:noAutofit/>
              </a:bodyPr>
              <a:lstStyle/>
              <a:p>
                <a:pPr marL="0" indent="0">
                  <a:buNone/>
                </a:pP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If electron orbits are standing waves, there is </a:t>
                </a:r>
                <a:r>
                  <a:rPr lang="en-AU" sz="32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a relationship between orbital radius and wavelength</a:t>
                </a: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: 2</a:t>
                </a:r>
                <a:r>
                  <a:rPr lang="el-GR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π</a:t>
                </a: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r = n</a:t>
                </a:r>
                <a:r>
                  <a:rPr lang="el-GR" sz="32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λ</a:t>
                </a:r>
                <a:endParaRPr lang="en-AU" sz="32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el-GR" sz="40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λ</a:t>
                </a:r>
                <a:r>
                  <a:rPr lang="en-AU" sz="40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4000" b="1" i="1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4000" b="1" i="1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  <m:t>𝒉</m:t>
                        </m:r>
                      </m:num>
                      <m:den>
                        <m:r>
                          <a:rPr lang="en-AU" sz="4000" b="1" i="1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den>
                    </m:f>
                  </m:oMath>
                </a14:m>
                <a:r>
                  <a:rPr lang="en-AU" sz="40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4000" b="1" i="1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4000" b="1" i="1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  <m:t>𝒉</m:t>
                        </m:r>
                      </m:num>
                      <m:den>
                        <m:r>
                          <a:rPr lang="en-AU" sz="4000" b="1" i="1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  <m:t>𝒎</m:t>
                        </m:r>
                        <m:r>
                          <a:rPr lang="en-AU" sz="4000" b="1" i="1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AU" sz="4000" b="1" i="1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  <m:t>𝒗</m:t>
                        </m:r>
                      </m:den>
                    </m:f>
                  </m:oMath>
                </a14:m>
                <a:endParaRPr lang="en-AU" sz="32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	where	</a:t>
                </a:r>
                <a:r>
                  <a:rPr lang="el-GR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λ</a:t>
                </a: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– wavelength of the particle (m)</a:t>
                </a:r>
              </a:p>
              <a:p>
                <a:pPr marL="0" indent="0">
                  <a:buNone/>
                </a:pP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		</a:t>
                </a:r>
                <a:r>
                  <a:rPr lang="en-AU" sz="32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	h </a:t>
                </a: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= 6.63 x </a:t>
                </a:r>
                <a:r>
                  <a:rPr lang="en-AU" sz="32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10</a:t>
                </a:r>
                <a:r>
                  <a:rPr lang="en-AU" sz="3200" baseline="300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-34</a:t>
                </a:r>
                <a:r>
                  <a:rPr lang="en-AU" sz="32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J s </a:t>
                </a: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(Planck’s constant)</a:t>
                </a:r>
              </a:p>
              <a:p>
                <a:pPr marL="0" indent="0">
                  <a:buNone/>
                </a:pP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		</a:t>
                </a:r>
                <a:r>
                  <a:rPr lang="en-AU" sz="32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	p </a:t>
                </a: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– momentum of the particle (</a:t>
                </a:r>
                <a:r>
                  <a:rPr lang="en-AU" sz="32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N s</a:t>
                </a: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		</a:t>
                </a:r>
                <a:r>
                  <a:rPr lang="en-AU" sz="32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	m </a:t>
                </a: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– mass of the particle (kg)</a:t>
                </a:r>
              </a:p>
              <a:p>
                <a:pPr marL="0" indent="0">
                  <a:buNone/>
                </a:pP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		</a:t>
                </a:r>
                <a:r>
                  <a:rPr lang="en-AU" sz="32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	v </a:t>
                </a: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– velocity of the particle (</a:t>
                </a:r>
                <a:r>
                  <a:rPr lang="en-AU" sz="32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m s</a:t>
                </a:r>
                <a:r>
                  <a:rPr lang="en-AU" sz="3200" baseline="300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-1</a:t>
                </a:r>
                <a:r>
                  <a:rPr lang="en-AU" sz="32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)</a:t>
                </a:r>
                <a:endParaRPr lang="en-AU" sz="32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825" y="1666876"/>
                <a:ext cx="11334750" cy="4572000"/>
              </a:xfrm>
              <a:blipFill rotWithShape="0">
                <a:blip r:embed="rId2"/>
                <a:stretch>
                  <a:fillRect l="-1937" t="-2800" b="-9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817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048000" y="523875"/>
            <a:ext cx="9144000" cy="1143000"/>
          </a:xfrm>
        </p:spPr>
        <p:txBody>
          <a:bodyPr/>
          <a:lstStyle/>
          <a:p>
            <a:r>
              <a:rPr lang="en-AU" sz="4800" b="1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ALL EQUATIONS</a:t>
            </a:r>
            <a:endParaRPr lang="en-AU" sz="3600" b="1" cap="none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916503" y="1377538"/>
                <a:ext cx="2131497" cy="5272644"/>
              </a:xfrm>
              <a:ln w="38100">
                <a:solidFill>
                  <a:srgbClr val="C00000"/>
                </a:solidFill>
              </a:ln>
            </p:spPr>
            <p:txBody>
              <a:bodyPr rtlCol="0"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c = </a:t>
                </a:r>
                <a:r>
                  <a:rPr lang="el-GR" sz="31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λ</a:t>
                </a:r>
                <a:r>
                  <a:rPr lang="en-AU" sz="31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× </a:t>
                </a:r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f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AU" sz="31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l-GR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λ</a:t>
                </a:r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100" b="1" i="1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AU" sz="3100" b="1" i="0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𝐲</m:t>
                        </m:r>
                        <m:r>
                          <a:rPr lang="en-AU" sz="3100" b="1" i="0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AU" sz="3100" b="1" i="0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𝐝</m:t>
                        </m:r>
                      </m:num>
                      <m:den>
                        <m:r>
                          <a:rPr lang="en-AU" sz="3100" b="1" i="0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𝐋</m:t>
                        </m:r>
                        <m:r>
                          <a:rPr lang="en-AU" sz="3100" b="1" i="0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AU" sz="3100" b="1" i="0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𝐧</m:t>
                        </m:r>
                      </m:den>
                    </m:f>
                  </m:oMath>
                </a14:m>
                <a:r>
                  <a:rPr lang="en-AU" sz="3100" b="1" u="sng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.</a:t>
                </a:r>
                <a:endParaRPr lang="en-AU" sz="3100" b="1" u="sng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AU" sz="31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l-GR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δ</a:t>
                </a:r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AU" sz="31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= d sin</a:t>
                </a:r>
                <a:r>
                  <a:rPr lang="el-GR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θ</a:t>
                </a:r>
                <a:endParaRPr lang="en-AU" sz="31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AU" sz="31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AU" sz="3100" b="1" dirty="0" err="1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λ</a:t>
                </a:r>
                <a:r>
                  <a:rPr lang="en-AU" sz="3100" b="1" baseline="-25000" dirty="0" err="1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max</a:t>
                </a:r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100" b="1" i="1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AU" sz="3100" b="1" i="0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𝐛</m:t>
                        </m:r>
                      </m:num>
                      <m:den>
                        <m:r>
                          <a:rPr lang="en-AU" sz="3100" b="1" i="0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𝐓</m:t>
                        </m:r>
                      </m:den>
                    </m:f>
                  </m:oMath>
                </a14:m>
                <a:endParaRPr lang="en-AU" sz="31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AU" sz="31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AU" sz="3100" b="1" dirty="0" err="1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AU" sz="3100" b="1" baseline="-25000" dirty="0" err="1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AU" sz="31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= </a:t>
                </a:r>
                <a:r>
                  <a:rPr lang="el-GR" sz="31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σ</a:t>
                </a:r>
                <a:r>
                  <a:rPr lang="en-AU" sz="31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 A T</a:t>
                </a:r>
                <a:r>
                  <a:rPr lang="en-AU" sz="3100" b="1" baseline="30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4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AU" sz="31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AU" sz="31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6503" y="1377538"/>
                <a:ext cx="2131497" cy="5272644"/>
              </a:xfrm>
              <a:blipFill rotWithShape="0">
                <a:blip r:embed="rId2"/>
                <a:stretch>
                  <a:fillRect l="-5899" t="-1263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2"/>
              <p:cNvSpPr txBox="1">
                <a:spLocks/>
              </p:cNvSpPr>
              <p:nvPr/>
            </p:nvSpPr>
            <p:spPr>
              <a:xfrm>
                <a:off x="4072309" y="1377538"/>
                <a:ext cx="4007796" cy="5272644"/>
              </a:xfrm>
              <a:prstGeom prst="rect">
                <a:avLst/>
              </a:prstGeom>
              <a:ln w="38100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AU" sz="3100" b="1" baseline="-25000" dirty="0" err="1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quantum</a:t>
                </a:r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AU" sz="31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= </a:t>
                </a:r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N h </a:t>
                </a:r>
                <a:r>
                  <a:rPr lang="en-AU" sz="31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f </a:t>
                </a:r>
                <a:endParaRPr lang="en-AU" sz="31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AU" sz="31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              = 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100" b="1" i="1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100" b="1" i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  <m:t>𝐡</m:t>
                        </m:r>
                        <m:r>
                          <a:rPr lang="en-AU" sz="3100" b="1" i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AU" sz="3100" b="1" i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  <m:t>𝐜</m:t>
                        </m:r>
                      </m:num>
                      <m:den>
                        <m:r>
                          <a:rPr lang="el-GR" sz="3100" b="1" i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  <m:t>𝛌</m:t>
                        </m:r>
                      </m:den>
                    </m:f>
                  </m:oMath>
                </a14:m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 </a:t>
                </a:r>
                <a:endParaRPr lang="en-AU" sz="31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AU" sz="31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AU" sz="3100" b="1" dirty="0" err="1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E</a:t>
                </a:r>
                <a:r>
                  <a:rPr lang="en-AU" sz="3100" b="1" baseline="-25000" dirty="0" err="1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k</a:t>
                </a:r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AU" sz="31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= ½ m v</a:t>
                </a:r>
                <a:r>
                  <a:rPr lang="en-AU" sz="3100" b="1" baseline="-25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max</a:t>
                </a:r>
                <a:r>
                  <a:rPr lang="en-AU" sz="3100" b="1" baseline="30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2</a:t>
                </a:r>
                <a:r>
                  <a:rPr lang="en-AU" sz="31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     = </a:t>
                </a:r>
                <a:r>
                  <a:rPr lang="en-AU" sz="31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V</a:t>
                </a:r>
                <a:r>
                  <a:rPr lang="en-AU" sz="3100" b="1" baseline="-25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o</a:t>
                </a:r>
                <a:r>
                  <a:rPr lang="en-AU" sz="31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q </a:t>
                </a:r>
                <a:endParaRPr lang="en-AU" sz="31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tabLst>
                    <a:tab pos="3136900" algn="l"/>
                  </a:tabLst>
                </a:pPr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     = </a:t>
                </a:r>
                <a:r>
                  <a:rPr lang="en-AU" sz="31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½ m v</a:t>
                </a:r>
                <a:r>
                  <a:rPr lang="en-AU" sz="3100" b="1" baseline="-25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max</a:t>
                </a:r>
                <a:r>
                  <a:rPr lang="en-AU" sz="3100" b="1" baseline="30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2</a:t>
                </a:r>
                <a:r>
                  <a:rPr lang="en-AU" sz="31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</a:t>
                </a:r>
                <a:endParaRPr lang="en-AU" sz="31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tabLst>
                    <a:tab pos="3136900" algn="l"/>
                  </a:tabLst>
                </a:pPr>
                <a:r>
                  <a:rPr lang="en-AU" sz="31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    = h f – W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tabLst>
                    <a:tab pos="3136900" algn="l"/>
                  </a:tabLst>
                </a:pPr>
                <a:endParaRPr lang="en-AU" sz="31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3136900" algn="l"/>
                  </a:tabLs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AU" sz="3100" b="1" i="1" dirty="0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100" b="1" i="0" dirty="0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AU" sz="3100" b="1" i="0" dirty="0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𝛌</m:t>
                        </m:r>
                      </m:den>
                    </m:f>
                  </m:oMath>
                </a14:m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 = 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sz="3100" b="1" i="1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AU" sz="3100" b="1" i="1" smtClean="0">
                                <a:solidFill>
                                  <a:schemeClr val="accent5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3100" b="1" i="0" smtClean="0">
                                <a:solidFill>
                                  <a:schemeClr val="accent5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AU" sz="3100" b="1" i="1" smtClean="0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AU" sz="3100" b="1" i="0" smtClean="0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en-AU" sz="3100" b="1" i="0" smtClean="0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𝐟𝐢𝐧𝐚𝐥</m:t>
                                </m:r>
                              </m:sub>
                              <m:sup>
                                <m:r>
                                  <a:rPr lang="en-AU" sz="3100" b="1" i="0" smtClean="0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den>
                        </m:f>
                        <m:r>
                          <a:rPr lang="en-AU" sz="3100" b="1" i="0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f>
                          <m:fPr>
                            <m:ctrlPr>
                              <a:rPr lang="en-AU" sz="3100" b="1" i="1" smtClean="0">
                                <a:solidFill>
                                  <a:schemeClr val="accent5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3100" b="1" i="0" smtClean="0">
                                <a:solidFill>
                                  <a:schemeClr val="accent5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AU" sz="3100" b="1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AU" sz="3100" b="1" i="0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en-AU" sz="3100" b="1" i="0" smtClean="0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𝐢𝐧𝐢𝐭𝐢𝐚𝐥</m:t>
                                </m:r>
                              </m:sub>
                              <m:sup>
                                <m:r>
                                  <a:rPr lang="en-AU" sz="3100" b="1" i="0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AU" sz="31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309" y="1377538"/>
                <a:ext cx="4007796" cy="5272644"/>
              </a:xfrm>
              <a:prstGeom prst="rect">
                <a:avLst/>
              </a:prstGeom>
              <a:blipFill rotWithShape="0">
                <a:blip r:embed="rId3"/>
                <a:stretch>
                  <a:fillRect l="-3167" t="-1263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2"/>
              <p:cNvSpPr txBox="1">
                <a:spLocks/>
              </p:cNvSpPr>
              <p:nvPr/>
            </p:nvSpPr>
            <p:spPr>
              <a:xfrm>
                <a:off x="9104414" y="1377538"/>
                <a:ext cx="2131497" cy="5272644"/>
              </a:xfrm>
              <a:prstGeom prst="rect">
                <a:avLst/>
              </a:prstGeom>
              <a:ln w="38100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3136900" algn="l"/>
                  </a:tabLst>
                </a:pPr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E</a:t>
                </a:r>
                <a:r>
                  <a:rPr lang="en-AU" sz="3100" b="1" baseline="-250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2</a:t>
                </a:r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AU" sz="31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– E</a:t>
                </a:r>
                <a:r>
                  <a:rPr lang="en-AU" sz="3100" b="1" baseline="-25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1</a:t>
                </a:r>
                <a:r>
                  <a:rPr lang="en-AU" sz="31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= h f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AU" sz="31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AU" sz="3100" b="1" dirty="0" err="1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E</a:t>
                </a:r>
                <a:r>
                  <a:rPr lang="en-AU" sz="3100" b="1" baseline="-25000" dirty="0" err="1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n</a:t>
                </a:r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AU" sz="31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100" b="1" i="1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AU" sz="3100" b="1" dirty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orbel" panose="020B0503020204020204" pitchFamily="34" charset="0"/>
                          </a:rPr>
                          <m:t>−13.6 </m:t>
                        </m:r>
                      </m:num>
                      <m:den>
                        <m:sSup>
                          <m:sSupPr>
                            <m:ctrlPr>
                              <a:rPr lang="en-AU" sz="3100" b="1" i="1" smtClean="0">
                                <a:solidFill>
                                  <a:schemeClr val="accent5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3100" b="1" i="0" smtClean="0">
                                <a:solidFill>
                                  <a:schemeClr val="accent5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p>
                            <m:r>
                              <a:rPr lang="en-AU" sz="3100" b="1" i="0" smtClean="0">
                                <a:solidFill>
                                  <a:schemeClr val="accent5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AU" sz="31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tabLst>
                    <a:tab pos="3136900" algn="l"/>
                  </a:tabLst>
                </a:pPr>
                <a:endParaRPr lang="en-AU" sz="31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tabLst>
                    <a:tab pos="3136900" algn="l"/>
                  </a:tabLst>
                </a:pPr>
                <a:r>
                  <a:rPr lang="el-GR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λ</a:t>
                </a:r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AU" sz="31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100" b="1" i="1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100" b="1" i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  <m:t>𝐡</m:t>
                        </m:r>
                      </m:num>
                      <m:den>
                        <m:r>
                          <a:rPr lang="en-AU" sz="3100" b="1" i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  <m:t>𝐩</m:t>
                        </m:r>
                      </m:den>
                    </m:f>
                  </m:oMath>
                </a14:m>
                <a:r>
                  <a:rPr lang="en-AU" sz="31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</a:t>
                </a:r>
                <a:endParaRPr lang="en-AU" sz="31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tabLst>
                    <a:tab pos="3136900" algn="l"/>
                  </a:tabLst>
                </a:pPr>
                <a:r>
                  <a:rPr lang="en-AU" sz="31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100" b="1" i="1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100" b="1" i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  <m:t>𝐡</m:t>
                        </m:r>
                      </m:num>
                      <m:den>
                        <m:r>
                          <a:rPr lang="en-AU" sz="3100" b="1" i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  <m:t>𝐦</m:t>
                        </m:r>
                        <m:r>
                          <a:rPr lang="en-AU" sz="3100" b="1" i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AU" sz="3100" b="1" i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  <m:t>𝐯</m:t>
                        </m:r>
                      </m:den>
                    </m:f>
                  </m:oMath>
                </a14:m>
                <a:endParaRPr lang="en-AU" sz="31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tabLst>
                    <a:tab pos="3136900" algn="l"/>
                  </a:tabLst>
                </a:pPr>
                <a:endParaRPr lang="en-AU" sz="31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3136900" algn="l"/>
                  </a:tabLst>
                </a:pPr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n </a:t>
                </a:r>
                <a:r>
                  <a:rPr lang="el-GR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λ</a:t>
                </a:r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= 2 </a:t>
                </a:r>
                <a:r>
                  <a:rPr lang="el-GR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</a:t>
                </a:r>
                <a:r>
                  <a:rPr lang="en-AU" sz="31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 r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tabLst>
                    <a:tab pos="3136900" algn="l"/>
                  </a:tabLst>
                </a:pPr>
                <a:endParaRPr lang="en-AU" sz="31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  <a:p>
                <a:pPr marL="2605088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tabLst>
                    <a:tab pos="3136900" algn="l"/>
                  </a:tabLst>
                </a:pPr>
                <a:endParaRPr lang="en-AU" sz="31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AU" sz="31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AU" sz="3100" b="1" baseline="300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AU" sz="31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AU" sz="31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AU" sz="31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414" y="1377538"/>
                <a:ext cx="2131497" cy="5272644"/>
              </a:xfrm>
              <a:prstGeom prst="rect">
                <a:avLst/>
              </a:prstGeom>
              <a:blipFill rotWithShape="0">
                <a:blip r:embed="rId4"/>
                <a:stretch>
                  <a:fillRect l="-6197" t="-1263" r="-5915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7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048000" y="523875"/>
            <a:ext cx="9144000" cy="1143000"/>
          </a:xfrm>
        </p:spPr>
        <p:txBody>
          <a:bodyPr/>
          <a:lstStyle/>
          <a:p>
            <a:r>
              <a:rPr lang="en-AU" sz="4800" b="1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LIGHT WAVES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4825" y="1666876"/>
            <a:ext cx="11334750" cy="4572000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AU" sz="32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Example 8.2a: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What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is the de Broglie wavelength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of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70 kg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person jogging at 2.5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 s</a:t>
            </a:r>
            <a:r>
              <a:rPr lang="en-AU" sz="3200" baseline="30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-1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? </a:t>
            </a: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AU" sz="32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Example </a:t>
            </a:r>
            <a:r>
              <a:rPr lang="en-AU" sz="32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8.2b: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Stars can be treated as black-body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radiators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, so that their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temperatures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can be approximated from their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spectra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 The star Betelgeuse has a </a:t>
            </a:r>
            <a:r>
              <a:rPr lang="en-AU" sz="32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λ</a:t>
            </a:r>
            <a:r>
              <a:rPr lang="en-AU" sz="3200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max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=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800 nm.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514350" indent="-514350"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What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is the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temperature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of Betelgeuse, in degrees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Celsius?</a:t>
            </a:r>
          </a:p>
          <a:p>
            <a:pPr marL="514350" indent="-514350"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Given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that Betelgeuse has a radius of 4.524 x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10</a:t>
            </a:r>
            <a:r>
              <a:rPr lang="en-AU" sz="3200" baseline="30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11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, how much power is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emitted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from Betelgeuse? </a:t>
            </a:r>
          </a:p>
          <a:p>
            <a:pPr marL="514350" indent="-514350">
              <a:buAutoNum type="alphaLcParenR"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34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048000" y="523875"/>
            <a:ext cx="9144000" cy="1143000"/>
          </a:xfrm>
        </p:spPr>
        <p:txBody>
          <a:bodyPr/>
          <a:lstStyle/>
          <a:p>
            <a:r>
              <a:rPr lang="en-AU" sz="4800" b="1" cap="none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LIGHT WAVES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4825" y="1666876"/>
            <a:ext cx="11334750" cy="4572000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AU" sz="32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Example 8.2c: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What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would be the wavelength of emission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expected from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n = 5 to n = 1 transition for hydrogen? </a:t>
            </a:r>
          </a:p>
          <a:p>
            <a:pPr marL="0" indent="0">
              <a:buNone/>
            </a:pPr>
            <a:endParaRPr lang="en-AU" sz="3200" b="1" u="sng" dirty="0" smtClean="0">
              <a:solidFill>
                <a:schemeClr val="accent1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AU" sz="32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Example 8.2d: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A typical X-ray tube is operated at 50 kV. Calculate;</a:t>
            </a:r>
          </a:p>
          <a:p>
            <a:pPr marL="514350" indent="-514350"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kinetic energy of the electrons accelerated towards the target anode</a:t>
            </a:r>
          </a:p>
          <a:p>
            <a:pPr marL="514350" indent="-514350"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maximum frequency of the X-ray photon produced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40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048000" y="523875"/>
            <a:ext cx="9144000" cy="1143000"/>
          </a:xfrm>
        </p:spPr>
        <p:txBody>
          <a:bodyPr/>
          <a:lstStyle/>
          <a:p>
            <a:r>
              <a:rPr lang="en-AU" sz="4800" b="1" cap="none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LIGHT WAVES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4825" y="1666876"/>
            <a:ext cx="11334750" cy="504268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AU" sz="32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Example 8.2e: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Using the Rydberg formula, calculate the initial energy level when an electron in a hydrogen atom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transitions into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n= 2 and emits a photon at 410.1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nm.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endParaRPr lang="en-AU" sz="3200" b="1" u="sng" dirty="0" smtClean="0">
              <a:solidFill>
                <a:schemeClr val="accent1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AU" sz="32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Example 8.2f: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It takes visible light 1.01 × 10</a:t>
            </a:r>
            <a:r>
              <a:rPr lang="en-AU" sz="3200" baseline="30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-4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seconds to be transmitted from Mountain A to Mountain B.</a:t>
            </a:r>
          </a:p>
          <a:p>
            <a:pPr marL="514350" indent="-514350"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How far apart are the two mountains?</a:t>
            </a:r>
          </a:p>
          <a:p>
            <a:pPr marL="514350" indent="-514350"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 ranger on Mountain A decided to use a laser with wavelength of 632 nm. What is the colour of this light and what is the energy of this light?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10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048000" y="523875"/>
            <a:ext cx="9144000" cy="1143000"/>
          </a:xfrm>
        </p:spPr>
        <p:txBody>
          <a:bodyPr/>
          <a:lstStyle/>
          <a:p>
            <a:r>
              <a:rPr lang="en-AU" sz="4800" b="1" cap="none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LIGHT WAVES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4825" y="1666876"/>
            <a:ext cx="11334750" cy="504268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AU" sz="32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Example 8.2g: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.One of the lines in the visible spectrum of hydrogen has a wavelength of 486.1 nm. </a:t>
            </a:r>
          </a:p>
          <a:p>
            <a:pPr marL="514350" indent="-514350"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What is the colour and frequency of this wavelength?</a:t>
            </a:r>
          </a:p>
          <a:p>
            <a:pPr marL="514350" indent="-514350"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If this light resulted from a transition ending in n = 2, what energy level did the transition start from? Is it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emission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or absorption?</a:t>
            </a:r>
          </a:p>
          <a:p>
            <a:pPr marL="514350" indent="-514350"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What is the energy of the starting transition (in eV)?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endParaRPr lang="en-AU" sz="3200" b="1" u="sng" dirty="0" smtClean="0">
              <a:solidFill>
                <a:schemeClr val="accent1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8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048000" y="523875"/>
            <a:ext cx="9144000" cy="1143000"/>
          </a:xfrm>
        </p:spPr>
        <p:txBody>
          <a:bodyPr/>
          <a:lstStyle/>
          <a:p>
            <a:r>
              <a:rPr lang="en-AU" sz="4800" b="1" cap="none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LIGHT WAVES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2509" y="1666876"/>
            <a:ext cx="11637818" cy="504268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AU" sz="32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Example 8.2h:</a:t>
            </a:r>
            <a:r>
              <a:rPr lang="en-AU" sz="3200" dirty="0" smtClean="0"/>
              <a:t>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An electron is accelerated from rest through a potential difference of 1000 V. It then passes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through a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crystal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which the gaps between the atoms in the crystal lattice measure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               2.0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×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10</a:t>
            </a:r>
            <a:r>
              <a:rPr lang="en-AU" sz="3200" baseline="30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-10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m.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Calculate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final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energy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of the electron (in eV and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J)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after it has passed through this potential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difference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 marL="514350" indent="-514350">
              <a:buFont typeface="+mj-lt"/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What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is the speed and momentum of the electron as it reaches the crystal?</a:t>
            </a:r>
          </a:p>
          <a:p>
            <a:pPr marL="514350" indent="-514350">
              <a:buFont typeface="+mj-lt"/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Calculate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de Broglie wavelength of the electron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 marL="514350" indent="-514350">
              <a:buFont typeface="+mj-lt"/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Will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electron diffract as it passes through the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crystal? Explain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+</a:t>
            </a:r>
          </a:p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+-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58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048000" y="523875"/>
            <a:ext cx="9144000" cy="1143000"/>
          </a:xfrm>
        </p:spPr>
        <p:txBody>
          <a:bodyPr/>
          <a:lstStyle/>
          <a:p>
            <a:r>
              <a:rPr lang="en-AU" sz="4800" b="1" cap="none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LIGHT WAVES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2509" y="1666876"/>
            <a:ext cx="11637818" cy="504268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AU" sz="32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Example 8.2i:</a:t>
            </a:r>
            <a:r>
              <a:rPr lang="en-AU" sz="3200" dirty="0" smtClean="0"/>
              <a:t>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An electron is accelerated from rest through a potential difference of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2000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V. It then passes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through glass in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which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it deflects at an angle of 53</a:t>
            </a:r>
            <a:r>
              <a:rPr lang="en-AU" sz="3200" baseline="30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0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upon entry . Calculate;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final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energy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of the electron (in eV and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J)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after it has passed through this potential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difference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 marL="514350" indent="-514350">
              <a:buFont typeface="+mj-lt"/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speed and momentum of the electron as it reaches the crystal?</a:t>
            </a:r>
          </a:p>
          <a:p>
            <a:pPr marL="514350" indent="-514350">
              <a:buFont typeface="+mj-lt"/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de Broglie wavelength of the electron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 marL="514350" indent="-514350">
              <a:buFont typeface="+mj-lt"/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spacing between the atoms that allows for this deflection.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+</a:t>
            </a:r>
          </a:p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+-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64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76064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Reflection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304801" y="1530417"/>
            <a:ext cx="11139638" cy="5327583"/>
          </a:xfrm>
          <a:noFill/>
        </p:spPr>
        <p:txBody>
          <a:bodyPr rtl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When the wave does not pass through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solid barrier it encounters. The light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ray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that hits the mirror is called the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incident ray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 The light ray that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bounces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off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mirror is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called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reflected ray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AU" sz="3200" u="sng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Law of reflection</a:t>
            </a:r>
          </a:p>
          <a:p>
            <a:pPr marL="620713" indent="-273050">
              <a:buClr>
                <a:srgbClr val="FF99FF"/>
              </a:buClr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Angle of incidence (</a:t>
            </a:r>
            <a:r>
              <a:rPr lang="el-GR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θ</a:t>
            </a:r>
            <a:r>
              <a:rPr lang="en-AU" sz="3200" baseline="-25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) = Angle of reflection (</a:t>
            </a:r>
            <a:r>
              <a:rPr lang="el-GR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θ</a:t>
            </a:r>
            <a:r>
              <a:rPr lang="en-AU" sz="3200" baseline="-25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r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)</a:t>
            </a:r>
          </a:p>
          <a:p>
            <a:pPr marL="620713" indent="-273050">
              <a:buClr>
                <a:srgbClr val="FF99FF"/>
              </a:buClr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Incidence ray and reflected ray are on the opposite sides of the normal.</a:t>
            </a: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2" descr="http://www.way2science.com/wp-content/uploads/2012/03/reflection_graphi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363" y="1530417"/>
            <a:ext cx="5043637" cy="343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79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 txBox="1">
            <a:spLocks/>
          </p:cNvSpPr>
          <p:nvPr/>
        </p:nvSpPr>
        <p:spPr bwMode="auto">
          <a:xfrm>
            <a:off x="1919536" y="2132856"/>
            <a:ext cx="8229600" cy="54006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b="1" u="sng" dirty="0">
                <a:latin typeface="Arial" pitchFamily="34" charset="0"/>
                <a:cs typeface="Arial" pitchFamily="34" charset="0"/>
              </a:rPr>
              <a:t>Homework</a:t>
            </a:r>
            <a:endParaRPr lang="en-AU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</a:pPr>
            <a:endParaRPr lang="en-AU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</a:pPr>
            <a:endParaRPr lang="en-AU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</a:pPr>
            <a:endParaRPr lang="en-AU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09901" y="2924945"/>
            <a:ext cx="784887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Arial" pitchFamily="34" charset="0"/>
                <a:cs typeface="Arial" pitchFamily="34" charset="0"/>
              </a:rPr>
              <a:t>Complete all questions from Set 8.2 - due first lesson next week.</a:t>
            </a:r>
          </a:p>
          <a:p>
            <a:endParaRPr lang="en-AU" sz="28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Arial" pitchFamily="34" charset="0"/>
                <a:cs typeface="Arial" pitchFamily="34" charset="0"/>
              </a:rPr>
              <a:t>Read </a:t>
            </a:r>
            <a:r>
              <a:rPr lang="en-AU" sz="2800" dirty="0">
                <a:latin typeface="Arial" pitchFamily="34" charset="0"/>
                <a:cs typeface="Arial" pitchFamily="34" charset="0"/>
              </a:rPr>
              <a:t>Chapter </a:t>
            </a:r>
            <a:r>
              <a:rPr lang="en-AU" sz="2800" dirty="0" smtClean="0">
                <a:latin typeface="Arial" pitchFamily="34" charset="0"/>
                <a:cs typeface="Arial" pitchFamily="34" charset="0"/>
              </a:rPr>
              <a:t>10.1, </a:t>
            </a:r>
            <a:r>
              <a:rPr lang="en-AU" sz="2800" dirty="0">
                <a:latin typeface="Arial" pitchFamily="34" charset="0"/>
                <a:cs typeface="Arial" pitchFamily="34" charset="0"/>
              </a:rPr>
              <a:t>page </a:t>
            </a:r>
            <a:r>
              <a:rPr lang="en-AU" sz="2800" dirty="0" smtClean="0">
                <a:latin typeface="Arial" pitchFamily="34" charset="0"/>
                <a:cs typeface="Arial" pitchFamily="34" charset="0"/>
              </a:rPr>
              <a:t>284-290 </a:t>
            </a:r>
            <a:r>
              <a:rPr lang="en-AU" sz="2800" dirty="0">
                <a:latin typeface="Arial" pitchFamily="34" charset="0"/>
                <a:cs typeface="Arial" pitchFamily="34" charset="0"/>
              </a:rPr>
              <a:t>and </a:t>
            </a:r>
            <a:r>
              <a:rPr lang="en-AU" sz="2800" dirty="0" smtClean="0">
                <a:latin typeface="Arial" pitchFamily="34" charset="0"/>
                <a:cs typeface="Arial" pitchFamily="34" charset="0"/>
              </a:rPr>
              <a:t>answer 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Arial" pitchFamily="34" charset="0"/>
                <a:cs typeface="Arial" pitchFamily="34" charset="0"/>
              </a:rPr>
              <a:t>	Q1</a:t>
            </a:r>
            <a:r>
              <a:rPr lang="en-AU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AU" sz="2800" dirty="0" smtClean="0">
                <a:latin typeface="Arial" pitchFamily="34" charset="0"/>
                <a:cs typeface="Arial" pitchFamily="34" charset="0"/>
              </a:rPr>
              <a:t>&amp; Q2 Set 10.1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Arial" pitchFamily="34" charset="0"/>
                <a:cs typeface="Arial" pitchFamily="34" charset="0"/>
              </a:rPr>
              <a:t>     by next lesson.</a:t>
            </a:r>
            <a:endParaRPr lang="en-AU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285750"/>
            <a:ext cx="12192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60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Homework, Context &amp; Keywords</a:t>
            </a:r>
            <a:endParaRPr lang="en-AU" b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02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45633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Optic Fibres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288758" y="1412776"/>
            <a:ext cx="11271183" cy="4896544"/>
          </a:xfrm>
          <a:noFill/>
        </p:spPr>
        <p:txBody>
          <a:bodyPr rtl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Fibre-optic lines are strands of optically pure </a:t>
            </a:r>
            <a:r>
              <a:rPr lang="en-AU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glass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as thin as a human hair that carry digital information in the form of light pulses over long distances. </a:t>
            </a:r>
          </a:p>
          <a:p>
            <a:pPr marL="0" indent="0">
              <a:spcBef>
                <a:spcPts val="0"/>
              </a:spcBef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Cables can bend as the system relies on </a:t>
            </a:r>
            <a:r>
              <a:rPr lang="en-AU" sz="3200" u="sng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reflection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to keep the light pulse within the glass strand. Very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little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light is absorbed by the glass.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Light getting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 at one end undergoes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repeated total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internal reflection,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even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when the fibre is bent,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and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emerges at the other end.</a:t>
            </a:r>
          </a:p>
          <a:p>
            <a:pPr marL="0" indent="0">
              <a:spcBef>
                <a:spcPts val="0"/>
              </a:spcBef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1026" name="Picture 2" descr="http://www.rkm.com.au/ANIMATIONS/animation-graphics/Fibre-Optic-lab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3715006"/>
            <a:ext cx="5559191" cy="416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25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.ytimg.com/vi/A4JhWvDEXmQ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203" y="3962400"/>
            <a:ext cx="5657289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90525" y="1628800"/>
            <a:ext cx="11236793" cy="4896544"/>
          </a:xfrm>
          <a:noFill/>
        </p:spPr>
        <p:txBody>
          <a:bodyPr rtl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speed of light is approximately 300,000,000 metres per second. Fibre optic networks, which carry laser light information signals, are moving that speed. </a:t>
            </a:r>
          </a:p>
          <a:p>
            <a:pPr marL="0" indent="0">
              <a:spcBef>
                <a:spcPts val="0"/>
              </a:spcBef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As the laser-generated pulses of light reach the subscriber's home, a converter changes them into the electrical impulses that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computers use. They are also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used in medical imaging and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mechanical engineering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inspection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55257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Optic Fibres</a:t>
            </a:r>
          </a:p>
        </p:txBody>
      </p:sp>
    </p:spTree>
    <p:extLst>
      <p:ext uri="{BB962C8B-B14F-4D97-AF65-F5344CB8AC3E}">
        <p14:creationId xmlns:p14="http://schemas.microsoft.com/office/powerpoint/2010/main" val="19868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55258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Refraction</a:t>
            </a:r>
            <a:endParaRPr lang="en-AU" sz="3200" b="1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01086" y="1800225"/>
            <a:ext cx="6636597" cy="5057775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AU" sz="40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 </a:t>
            </a:r>
            <a:r>
              <a:rPr lang="en-AU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= </a:t>
            </a:r>
            <a:r>
              <a:rPr lang="el-GR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λ</a:t>
            </a:r>
            <a:r>
              <a:rPr lang="en-AU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× </a:t>
            </a:r>
            <a:r>
              <a:rPr lang="en-AU" sz="40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</a:t>
            </a:r>
            <a:endParaRPr lang="en-AU" sz="4000" b="1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spcBef>
                <a:spcPts val="2400"/>
              </a:spcBef>
              <a:buNone/>
              <a:tabLst>
                <a:tab pos="361950" algn="l"/>
              </a:tabLst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Refraction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occurs in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waves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travelling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from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one 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medium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to another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medium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at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an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oblique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angle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 </a:t>
            </a:r>
          </a:p>
          <a:p>
            <a:pPr marL="0" indent="0">
              <a:spcBef>
                <a:spcPts val="2400"/>
              </a:spcBef>
              <a:buNone/>
              <a:tabLst>
                <a:tab pos="361950" algn="l"/>
              </a:tabLst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At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boundary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between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media, the wave's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phase </a:t>
            </a:r>
            <a:r>
              <a:rPr lang="en-AU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velocity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is altered, usually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causing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 change in direction.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spcBef>
                <a:spcPts val="2400"/>
              </a:spcBef>
              <a:buNone/>
              <a:tabLst>
                <a:tab pos="361950" algn="l"/>
              </a:tabLst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</a:t>
            </a:r>
            <a:r>
              <a:rPr lang="en-AU" sz="32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wavelength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also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increases or decreases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as the </a:t>
            </a:r>
            <a:r>
              <a:rPr lang="en-AU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frequency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remains constant.</a:t>
            </a:r>
          </a:p>
        </p:txBody>
      </p:sp>
      <p:sp>
        <p:nvSpPr>
          <p:cNvPr id="3" name="Rectangle 2"/>
          <p:cNvSpPr/>
          <p:nvPr/>
        </p:nvSpPr>
        <p:spPr>
          <a:xfrm>
            <a:off x="8194576" y="6525344"/>
            <a:ext cx="2016224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84" y="2361991"/>
            <a:ext cx="5460740" cy="449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26381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Refraction</a:t>
            </a:r>
            <a:endParaRPr lang="en-AU" sz="3200" b="1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299261" y="2093540"/>
            <a:ext cx="6733592" cy="4135809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Refraction is the bending of a wave when it enters a medium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resulting in a change in speed. 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refraction of light when it passes from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 “</a:t>
            </a:r>
            <a:r>
              <a:rPr lang="en-AU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less dense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” medium to a “</a:t>
            </a:r>
            <a:r>
              <a:rPr lang="en-AU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more dense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”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medium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bends the light ray </a:t>
            </a:r>
            <a:r>
              <a:rPr lang="en-AU" sz="3200" u="sng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toward the </a:t>
            </a:r>
            <a:r>
              <a:rPr lang="en-AU" sz="3200" u="sng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normal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to the boundary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between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two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media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3074" name="Picture 2" descr="https://chemicalparadigms.wikispaces.com/file/view/Refraction348.jpg/33790847/Refraction3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696" y="2089092"/>
            <a:ext cx="4995289" cy="480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881218" y="2125080"/>
            <a:ext cx="1503414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Angle of Incidence, </a:t>
            </a:r>
            <a:r>
              <a:rPr lang="en-AU" sz="2000" b="1" i="1" dirty="0" err="1">
                <a:solidFill>
                  <a:schemeClr val="bg1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i</a:t>
            </a:r>
            <a:endParaRPr lang="en-AU" sz="2000" b="1" i="1" dirty="0">
              <a:solidFill>
                <a:schemeClr val="bg1"/>
              </a:solidFill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26169" y="4584899"/>
            <a:ext cx="1802289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Angle of Refraction, </a:t>
            </a:r>
            <a:r>
              <a:rPr lang="en-AU" sz="2000" b="1" i="1" dirty="0">
                <a:solidFill>
                  <a:schemeClr val="bg1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84251" y="4653873"/>
            <a:ext cx="1926587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Index of Refraction, </a:t>
            </a:r>
            <a:r>
              <a:rPr lang="en-AU" sz="2000" b="1" i="1" dirty="0">
                <a:solidFill>
                  <a:schemeClr val="bg1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n</a:t>
            </a:r>
            <a:r>
              <a:rPr lang="en-AU" sz="2000" b="1" i="1" baseline="-25000" dirty="0">
                <a:solidFill>
                  <a:schemeClr val="bg1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30932" y="3323827"/>
            <a:ext cx="1926587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Index of Refraction, </a:t>
            </a:r>
            <a:r>
              <a:rPr lang="en-AU" sz="2000" b="1" i="1" dirty="0">
                <a:solidFill>
                  <a:schemeClr val="bg1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n</a:t>
            </a:r>
            <a:r>
              <a:rPr lang="en-AU" sz="2000" b="1" i="1" baseline="-25000" dirty="0">
                <a:solidFill>
                  <a:schemeClr val="bg1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" name="Rectangle 2"/>
          <p:cNvSpPr/>
          <p:nvPr/>
        </p:nvSpPr>
        <p:spPr>
          <a:xfrm>
            <a:off x="8370050" y="6421703"/>
            <a:ext cx="2691597" cy="4764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54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16757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Snell’s Law</a:t>
            </a:r>
            <a:endParaRPr lang="en-AU" sz="32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3074" name="Picture 2" descr="https://chemicalparadigms.wikispaces.com/file/view/Refraction348.jpg/33790847/Refraction3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535" y="1427537"/>
            <a:ext cx="6349465" cy="611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49824" y="1474769"/>
            <a:ext cx="1712501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Angle of Incidence, </a:t>
            </a:r>
            <a:r>
              <a:rPr lang="en-AU" sz="2000" b="1" i="1" dirty="0" err="1">
                <a:solidFill>
                  <a:schemeClr val="bg1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i</a:t>
            </a:r>
            <a:endParaRPr lang="en-AU" sz="2000" b="1" i="1" dirty="0">
              <a:solidFill>
                <a:schemeClr val="bg1"/>
              </a:solidFill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54960" y="4767109"/>
            <a:ext cx="1810597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Angle of Refraction, </a:t>
            </a:r>
            <a:r>
              <a:rPr lang="en-AU" sz="2000" b="1" i="1" dirty="0">
                <a:solidFill>
                  <a:schemeClr val="bg1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4105" y="4824246"/>
            <a:ext cx="2960013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Index of Refraction, </a:t>
            </a:r>
            <a:r>
              <a:rPr lang="en-AU" sz="2000" b="1" i="1" dirty="0">
                <a:solidFill>
                  <a:schemeClr val="bg1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n</a:t>
            </a:r>
            <a:r>
              <a:rPr lang="en-AU" sz="2000" b="1" i="1" baseline="-25000" dirty="0">
                <a:solidFill>
                  <a:schemeClr val="bg1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92325" y="3424279"/>
            <a:ext cx="300765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Index of Refraction, </a:t>
            </a:r>
            <a:r>
              <a:rPr lang="en-AU" sz="2000" b="1" i="1" dirty="0">
                <a:solidFill>
                  <a:schemeClr val="bg1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n</a:t>
            </a:r>
            <a:r>
              <a:rPr lang="en-AU" sz="2000" b="1" i="1" baseline="-25000" dirty="0">
                <a:solidFill>
                  <a:schemeClr val="bg1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" name="Rectangle 2"/>
          <p:cNvSpPr/>
          <p:nvPr/>
        </p:nvSpPr>
        <p:spPr>
          <a:xfrm>
            <a:off x="7892877" y="6931741"/>
            <a:ext cx="2829665" cy="652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73686" y="2095516"/>
                <a:ext cx="4910584" cy="14120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AU" sz="5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AU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AU" sz="5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AU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AU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AU" sz="5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AU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func>
                      </m:den>
                    </m:f>
                  </m:oMath>
                </a14:m>
                <a:r>
                  <a:rPr lang="en-AU" sz="5400" dirty="0" smtClean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AU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AU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AU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AU" sz="5400" dirty="0" smtClean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AU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AU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AU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AU" sz="5400" dirty="0" smtClean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5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AU" sz="5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AU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5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AU" sz="5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AU" sz="5400" dirty="0" smtClean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 </a:t>
                </a:r>
                <a:endParaRPr lang="en-AU" sz="5400" dirty="0">
                  <a:solidFill>
                    <a:schemeClr val="bg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86" y="2095516"/>
                <a:ext cx="4910584" cy="1412053"/>
              </a:xfrm>
              <a:prstGeom prst="rect">
                <a:avLst/>
              </a:prstGeom>
              <a:blipFill rotWithShape="0">
                <a:blip r:embed="rId3"/>
                <a:stretch>
                  <a:fillRect b="-69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133350" y="3665834"/>
            <a:ext cx="5709185" cy="2561712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32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Refrangibility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is the measure of refraction when light passes from a vacuum to a medium.</a:t>
            </a: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refractive index for a vacuum is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1.00.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79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23875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Dispersion</a:t>
            </a:r>
            <a:endParaRPr lang="en-AU" sz="3200" b="1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7160" y="1398448"/>
            <a:ext cx="117957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Remember in refraction the frequency remains constant.</a:t>
            </a: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Generally, blue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light traveling more slowly in the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prism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than red light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which then causes the blue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to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move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more towards the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normal.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792" y="1916832"/>
            <a:ext cx="3542200" cy="2656650"/>
          </a:xfrm>
          <a:prstGeom prst="rect">
            <a:avLst/>
          </a:prstGeom>
        </p:spPr>
      </p:pic>
      <p:pic>
        <p:nvPicPr>
          <p:cNvPr id="13314" name="Picture 2" descr="http://hyperphysics.phy-astr.gsu.edu/hbase/vision/imgvis/scol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70" y="2036502"/>
            <a:ext cx="569595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03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541951"/>
            <a:ext cx="8610600" cy="1293028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Two Categories of Waves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10139" y="1591377"/>
            <a:ext cx="11194181" cy="5001344"/>
          </a:xfrm>
          <a:noFill/>
        </p:spPr>
        <p:txBody>
          <a:bodyPr>
            <a:noAutofit/>
          </a:bodyPr>
          <a:lstStyle/>
          <a:p>
            <a:pPr marL="514350" indent="-514350">
              <a:buClr>
                <a:srgbClr val="FF66FF"/>
              </a:buClr>
              <a:buSzPct val="120000"/>
              <a:buFont typeface="+mj-lt"/>
              <a:buAutoNum type="arabicPeriod"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Mechanical waves, e.g. sound, require a medium due to the particles need for a medium to travel. These include;</a:t>
            </a:r>
          </a:p>
          <a:p>
            <a:pPr marL="2327275" indent="-514350">
              <a:buClr>
                <a:srgbClr val="FF66FF"/>
              </a:buClr>
              <a:buSzPct val="100000"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Transverse Waves</a:t>
            </a:r>
          </a:p>
          <a:p>
            <a:pPr marL="2327275" indent="-514350">
              <a:buClr>
                <a:srgbClr val="FF66FF"/>
              </a:buClr>
              <a:buSzPct val="100000"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Longitudinal Waves</a:t>
            </a:r>
          </a:p>
          <a:p>
            <a:pPr marL="2327275" indent="-514350">
              <a:buClr>
                <a:srgbClr val="FF66FF"/>
              </a:buClr>
              <a:buSzPct val="100000"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514350" indent="-514350">
              <a:buClr>
                <a:srgbClr val="FF66FF"/>
              </a:buClr>
              <a:buSzPct val="120000"/>
              <a:buFont typeface="+mj-lt"/>
              <a:buAutoNum type="arabicPeriod" startAt="2"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Non-mechanical waves, e.g. light, doesn’t need require a medium to travel. (Light can travel through a vacuum and also light can have mechanical properties).</a:t>
            </a: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3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25780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Polarisation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36590" y="1842300"/>
            <a:ext cx="5372804" cy="4137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Calibri" pitchFamily="34" charset="0"/>
              </a:rPr>
              <a:t>Applicable only to transverse waves (longitudinal waves cannot be polarised).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  <a:cs typeface="Calibri" pitchFamily="34" charset="0"/>
            </a:endParaRPr>
          </a:p>
          <a:p>
            <a:pPr algn="l"/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  <a:cs typeface="Calibri" pitchFamily="34" charset="0"/>
            </a:endParaRPr>
          </a:p>
          <a:p>
            <a:pPr algn="l"/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Calibri" pitchFamily="34" charset="0"/>
              </a:rPr>
              <a:t>Hence proof that light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Calibri" pitchFamily="34" charset="0"/>
              </a:rPr>
              <a:t>waves (the wave component of light) acts as a Transverse wave.</a:t>
            </a:r>
          </a:p>
          <a:p>
            <a:pPr algn="l"/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71" y="1556791"/>
            <a:ext cx="5095002" cy="518598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2972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14350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Polarisation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28600" y="1480147"/>
            <a:ext cx="5440680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Calibri" pitchFamily="34" charset="0"/>
              </a:rPr>
              <a:t>With polarisation, consider the effect on the electric component of the EM when passed through the polarising planes.</a:t>
            </a:r>
          </a:p>
          <a:p>
            <a:pPr algn="l"/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80" y="1480147"/>
            <a:ext cx="5953580" cy="527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2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23792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Diffraction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1" y="1499342"/>
            <a:ext cx="64465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Diffraction is the slight bending of light as it passes around the edge of an object or through a slit. </a:t>
            </a: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amount of bending </a:t>
            </a:r>
          </a:p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depends on the relative </a:t>
            </a:r>
          </a:p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size of the wavelength of </a:t>
            </a:r>
          </a:p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light to the size of the </a:t>
            </a:r>
          </a:p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opening.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420" y="1499342"/>
            <a:ext cx="5352907" cy="53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8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754380" y="564617"/>
            <a:ext cx="1143762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Diffraction of Light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590" y="1669296"/>
            <a:ext cx="59778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Diffraction; or the bending of light, is indicative of the properties of waves, more specifically </a:t>
            </a:r>
            <a:r>
              <a:rPr lang="en-AU" sz="3200" u="sng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TRANSVERSE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</a:t>
            </a:r>
            <a:r>
              <a:rPr lang="en-AU" sz="3200" u="sng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WAVES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707617"/>
            <a:ext cx="5901691" cy="50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8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117" y="1834198"/>
            <a:ext cx="12479127" cy="50238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29" y="3197730"/>
            <a:ext cx="3588776" cy="3588776"/>
          </a:xfrm>
          <a:prstGeom prst="rect">
            <a:avLst/>
          </a:prstGeom>
        </p:spPr>
      </p:pic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1981200" y="512214"/>
            <a:ext cx="102108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Small Diffraction Angle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6031" y="1680572"/>
            <a:ext cx="16236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/>
              <a:t>θ</a:t>
            </a:r>
            <a:r>
              <a:rPr lang="en-AU" sz="4000" b="1" dirty="0"/>
              <a:t> = </a:t>
            </a:r>
            <a:r>
              <a:rPr lang="el-GR" sz="4000" b="1" u="sng" dirty="0"/>
              <a:t>λ</a:t>
            </a:r>
            <a:endParaRPr lang="en-AU" sz="4000" b="1" u="sng" dirty="0"/>
          </a:p>
          <a:p>
            <a:r>
              <a:rPr lang="en-AU" sz="4000" b="1" dirty="0"/>
              <a:t>      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95665" y="3381426"/>
            <a:ext cx="559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b="1" dirty="0">
                <a:solidFill>
                  <a:schemeClr val="bg1"/>
                </a:solidFill>
                <a:latin typeface="Corbel" panose="020B0503020204020204" pitchFamily="34" charset="0"/>
              </a:rPr>
              <a:t>λ</a:t>
            </a:r>
            <a:endParaRPr lang="en-AU" sz="32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11824" y="3966200"/>
            <a:ext cx="432048" cy="0"/>
          </a:xfrm>
          <a:prstGeom prst="straightConnector1">
            <a:avLst/>
          </a:prstGeom>
          <a:ln w="3810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168008" y="3566986"/>
            <a:ext cx="0" cy="1158159"/>
          </a:xfrm>
          <a:prstGeom prst="straightConnector1">
            <a:avLst/>
          </a:prstGeom>
          <a:ln w="3810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12934" y="3853800"/>
            <a:ext cx="387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chemeClr val="bg1"/>
                </a:solidFill>
                <a:latin typeface="Corbel" panose="020B0503020204020204" pitchFamily="34" charset="0"/>
              </a:rPr>
              <a:t>w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212935" y="3463806"/>
            <a:ext cx="4304745" cy="1031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957861" y="3004011"/>
            <a:ext cx="559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b="1" dirty="0">
                <a:solidFill>
                  <a:schemeClr val="bg1"/>
                </a:solidFill>
              </a:rPr>
              <a:t>θ</a:t>
            </a:r>
            <a:endParaRPr lang="en-AU" sz="3200" b="1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212933" y="2970346"/>
            <a:ext cx="4304746" cy="5966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/>
          <p:cNvSpPr/>
          <p:nvPr/>
        </p:nvSpPr>
        <p:spPr>
          <a:xfrm rot="1153456">
            <a:off x="9818963" y="3034088"/>
            <a:ext cx="505845" cy="700731"/>
          </a:xfrm>
          <a:prstGeom prst="arc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/>
          <p:cNvSpPr/>
          <p:nvPr/>
        </p:nvSpPr>
        <p:spPr>
          <a:xfrm>
            <a:off x="10488488" y="1680572"/>
            <a:ext cx="2484784" cy="527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54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8631" y="1834198"/>
            <a:ext cx="12479127" cy="5023803"/>
          </a:xfrm>
          <a:prstGeom prst="rect">
            <a:avLst/>
          </a:prstGeom>
        </p:spPr>
      </p:pic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2754630" y="548349"/>
            <a:ext cx="943737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Large Diffraction Angle</a:t>
            </a:r>
          </a:p>
        </p:txBody>
      </p:sp>
      <p:sp>
        <p:nvSpPr>
          <p:cNvPr id="2" name="Rectangle 1"/>
          <p:cNvSpPr/>
          <p:nvPr/>
        </p:nvSpPr>
        <p:spPr>
          <a:xfrm>
            <a:off x="1" y="1834198"/>
            <a:ext cx="4181650" cy="5339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1361748" y="1720907"/>
            <a:ext cx="16236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/>
              <a:t>θ</a:t>
            </a:r>
            <a:r>
              <a:rPr lang="en-AU" sz="4000" b="1" dirty="0"/>
              <a:t> = </a:t>
            </a:r>
            <a:r>
              <a:rPr lang="el-GR" sz="4000" b="1" u="sng" dirty="0"/>
              <a:t>λ</a:t>
            </a:r>
            <a:endParaRPr lang="en-AU" sz="4000" b="1" u="sng" dirty="0"/>
          </a:p>
          <a:p>
            <a:r>
              <a:rPr lang="en-AU" sz="4000" b="1" dirty="0"/>
              <a:t>      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75574" y="3506173"/>
            <a:ext cx="559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b="1" dirty="0">
                <a:solidFill>
                  <a:schemeClr val="bg1"/>
                </a:solidFill>
                <a:latin typeface="Corbel" panose="020B0503020204020204" pitchFamily="34" charset="0"/>
              </a:rPr>
              <a:t>λ</a:t>
            </a:r>
            <a:endParaRPr lang="en-AU" sz="32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875573" y="4197264"/>
            <a:ext cx="432048" cy="0"/>
          </a:xfrm>
          <a:prstGeom prst="straightConnector1">
            <a:avLst/>
          </a:prstGeom>
          <a:ln w="3810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384032" y="3983147"/>
            <a:ext cx="16768" cy="362951"/>
          </a:xfrm>
          <a:prstGeom prst="straightConnector1">
            <a:avLst/>
          </a:prstGeom>
          <a:ln w="3810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00966" y="3941766"/>
            <a:ext cx="387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chemeClr val="bg1"/>
                </a:solidFill>
                <a:latin typeface="Corbel" panose="020B0503020204020204" pitchFamily="34" charset="0"/>
              </a:rPr>
              <a:t>w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489891" y="3879967"/>
            <a:ext cx="3936176" cy="1031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76121" y="3492298"/>
            <a:ext cx="559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b="1" dirty="0">
                <a:solidFill>
                  <a:schemeClr val="bg1"/>
                </a:solidFill>
                <a:latin typeface="Corbel" panose="020B0503020204020204" pitchFamily="34" charset="0"/>
              </a:rPr>
              <a:t>θ</a:t>
            </a:r>
            <a:endParaRPr lang="en-AU" sz="32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500966" y="1992513"/>
            <a:ext cx="3454564" cy="193904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/>
          <p:cNvSpPr/>
          <p:nvPr/>
        </p:nvSpPr>
        <p:spPr>
          <a:xfrm rot="1153456">
            <a:off x="7021516" y="3381172"/>
            <a:ext cx="722569" cy="816715"/>
          </a:xfrm>
          <a:prstGeom prst="arc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44" y="3272071"/>
            <a:ext cx="3679653" cy="367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8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914011" y="-74060"/>
            <a:ext cx="4857361" cy="7172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4523656" y="513714"/>
            <a:ext cx="7668344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Interference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17" y="1874520"/>
            <a:ext cx="8095490" cy="474345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" y="-74060"/>
            <a:ext cx="3632505" cy="36391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221"/>
            <a:ext cx="3726180" cy="35117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2896" y="2487902"/>
            <a:ext cx="29156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Constructive Interference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347" y="5711248"/>
            <a:ext cx="29081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Destructive Interference</a:t>
            </a:r>
          </a:p>
        </p:txBody>
      </p:sp>
    </p:spTree>
    <p:extLst>
      <p:ext uri="{BB962C8B-B14F-4D97-AF65-F5344CB8AC3E}">
        <p14:creationId xmlns:p14="http://schemas.microsoft.com/office/powerpoint/2010/main" val="217502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 txBox="1">
            <a:spLocks/>
          </p:cNvSpPr>
          <p:nvPr/>
        </p:nvSpPr>
        <p:spPr bwMode="auto">
          <a:xfrm>
            <a:off x="1919536" y="2132856"/>
            <a:ext cx="8229600" cy="54006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b="1" u="sng" dirty="0">
                <a:latin typeface="Arial" pitchFamily="34" charset="0"/>
                <a:cs typeface="Arial" pitchFamily="34" charset="0"/>
              </a:rPr>
              <a:t>Homework</a:t>
            </a:r>
            <a:endParaRPr lang="en-AU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</a:pPr>
            <a:endParaRPr lang="en-AU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</a:pPr>
            <a:endParaRPr lang="en-AU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</a:pPr>
            <a:endParaRPr lang="en-AU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09901" y="2924945"/>
            <a:ext cx="784887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 smtClean="0">
                <a:latin typeface="Arial" pitchFamily="34" charset="0"/>
                <a:cs typeface="Arial" pitchFamily="34" charset="0"/>
              </a:rPr>
              <a:t>Read </a:t>
            </a:r>
            <a:r>
              <a:rPr lang="en-AU" sz="2800" dirty="0">
                <a:latin typeface="Arial" pitchFamily="34" charset="0"/>
                <a:cs typeface="Arial" pitchFamily="34" charset="0"/>
              </a:rPr>
              <a:t>Chapter </a:t>
            </a:r>
            <a:r>
              <a:rPr lang="en-AU" sz="2800" dirty="0" smtClean="0">
                <a:latin typeface="Arial" pitchFamily="34" charset="0"/>
                <a:cs typeface="Arial" pitchFamily="34" charset="0"/>
              </a:rPr>
              <a:t>7.1, </a:t>
            </a:r>
            <a:r>
              <a:rPr lang="en-AU" sz="2800" dirty="0">
                <a:latin typeface="Arial" pitchFamily="34" charset="0"/>
                <a:cs typeface="Arial" pitchFamily="34" charset="0"/>
              </a:rPr>
              <a:t>page </a:t>
            </a:r>
            <a:r>
              <a:rPr lang="en-AU" sz="2800" dirty="0" smtClean="0">
                <a:latin typeface="Arial" pitchFamily="34" charset="0"/>
                <a:cs typeface="Arial" pitchFamily="34" charset="0"/>
              </a:rPr>
              <a:t>204-208 </a:t>
            </a:r>
            <a:r>
              <a:rPr lang="en-AU" sz="2800" dirty="0">
                <a:latin typeface="Arial" pitchFamily="34" charset="0"/>
                <a:cs typeface="Arial" pitchFamily="34" charset="0"/>
              </a:rPr>
              <a:t>and </a:t>
            </a:r>
            <a:r>
              <a:rPr lang="en-AU" sz="2800" dirty="0" smtClean="0">
                <a:latin typeface="Arial" pitchFamily="34" charset="0"/>
                <a:cs typeface="Arial" pitchFamily="34" charset="0"/>
              </a:rPr>
              <a:t>answer 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Arial" pitchFamily="34" charset="0"/>
                <a:cs typeface="Arial" pitchFamily="34" charset="0"/>
              </a:rPr>
              <a:t>	Q1 &amp; Q2 Set 7.1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Arial" pitchFamily="34" charset="0"/>
                <a:cs typeface="Arial" pitchFamily="34" charset="0"/>
              </a:rPr>
              <a:t>     by next lesson.</a:t>
            </a:r>
            <a:endParaRPr lang="en-AU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285750"/>
            <a:ext cx="12192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60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Homework, Context &amp; Keywords</a:t>
            </a:r>
            <a:endParaRPr lang="en-AU" b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46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45522"/>
            <a:ext cx="9448800" cy="1825096"/>
          </a:xfrm>
        </p:spPr>
        <p:txBody>
          <a:bodyPr>
            <a:normAutofit/>
          </a:bodyPr>
          <a:lstStyle/>
          <a:p>
            <a:r>
              <a:rPr lang="en-AU" sz="6600" dirty="0" smtClean="0"/>
              <a:t>Light AS A WAVE</a:t>
            </a:r>
            <a:endParaRPr lang="en-AU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74318"/>
            <a:ext cx="9448800" cy="1697680"/>
          </a:xfrm>
        </p:spPr>
        <p:txBody>
          <a:bodyPr>
            <a:normAutofit/>
          </a:bodyPr>
          <a:lstStyle/>
          <a:p>
            <a:r>
              <a:rPr lang="en-AU" sz="3200" dirty="0" smtClean="0"/>
              <a:t>Chapter 7.1</a:t>
            </a:r>
          </a:p>
          <a:p>
            <a:r>
              <a:rPr lang="en-AU" sz="3200" dirty="0" smtClean="0"/>
              <a:t>Pages 204 – 208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4428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23833"/>
            <a:ext cx="12191999" cy="1293028"/>
          </a:xfrm>
        </p:spPr>
        <p:txBody>
          <a:bodyPr>
            <a:noAutofit/>
          </a:bodyPr>
          <a:lstStyle/>
          <a:p>
            <a:pPr algn="ctr"/>
            <a:r>
              <a:rPr lang="en-AU" sz="6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PRINCIPLES </a:t>
            </a:r>
            <a:br>
              <a:rPr lang="en-AU" sz="6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AU" sz="6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OF DUALITY</a:t>
            </a:r>
            <a:endParaRPr lang="en-AU" sz="6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94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7205" y="490889"/>
            <a:ext cx="9294796" cy="1143000"/>
          </a:xfrm>
        </p:spPr>
        <p:txBody>
          <a:bodyPr>
            <a:normAutofit/>
          </a:bodyPr>
          <a:lstStyle/>
          <a:p>
            <a:r>
              <a:rPr lang="en-AU" sz="4800" b="1" cap="non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TRANSVERSE WAVE IN A LIQUID</a:t>
            </a:r>
            <a:endParaRPr lang="en-AU" sz="4800" b="1" cap="none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73" y="1383615"/>
            <a:ext cx="7791772" cy="2286016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897205" y="3772545"/>
            <a:ext cx="9294796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r" defTabSz="914400">
              <a:spcBef>
                <a:spcPct val="0"/>
              </a:spcBef>
              <a:defRPr/>
            </a:pP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  <a:ea typeface="+mj-ea"/>
                <a:cs typeface="+mj-cs"/>
              </a:rPr>
              <a:t>LONGITUDINAL WAVE IN A GAS</a:t>
            </a:r>
            <a:endParaRPr lang="en-AU" sz="48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  <a:ea typeface="+mj-ea"/>
              <a:cs typeface="+mj-cs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73" y="4732715"/>
            <a:ext cx="7791770" cy="20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4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74074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Principles of Duality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5459" y="2061424"/>
            <a:ext cx="11261125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Light is usually described as being both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89852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b="1" u="sng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particle-like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(e.g. photoelectric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effect) and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89852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b="1" u="sng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wave-like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(e.g. Young’s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double slit experiment)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its behaviour.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30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518628"/>
            <a:ext cx="8610600" cy="1293028"/>
          </a:xfrm>
        </p:spPr>
        <p:txBody>
          <a:bodyPr>
            <a:normAutofit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Principles of Duality</a:t>
            </a:r>
            <a:endParaRPr lang="en-AU" sz="48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10604"/>
              </p:ext>
            </p:extLst>
          </p:nvPr>
        </p:nvGraphicFramePr>
        <p:xfrm>
          <a:off x="255372" y="1428751"/>
          <a:ext cx="11738920" cy="5310482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5869460"/>
                <a:gridCol w="5869460"/>
              </a:tblGrid>
              <a:tr h="386629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b="1" u="none" strike="noStrike" baseline="0" dirty="0">
                          <a:solidFill>
                            <a:srgbClr val="002060"/>
                          </a:solidFill>
                        </a:rPr>
                        <a:t>Behaviour of light </a:t>
                      </a:r>
                      <a:r>
                        <a:rPr lang="en-AU" sz="2400" b="1" u="none" strike="noStrike" baseline="0" dirty="0" smtClean="0">
                          <a:solidFill>
                            <a:srgbClr val="002060"/>
                          </a:solidFill>
                        </a:rPr>
                        <a:t>as particles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b="1" u="none" strike="noStrike" baseline="0" dirty="0">
                          <a:solidFill>
                            <a:srgbClr val="002060"/>
                          </a:solidFill>
                        </a:rPr>
                        <a:t>Behaviour of light </a:t>
                      </a:r>
                      <a:r>
                        <a:rPr lang="en-AU" sz="2400" b="1" u="none" strike="noStrike" baseline="0" dirty="0" smtClean="0">
                          <a:solidFill>
                            <a:srgbClr val="002060"/>
                          </a:solidFill>
                        </a:rPr>
                        <a:t>as waves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86629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Linear propagation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Linear propagation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767515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Intensity reduces with the square of the distance from the source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Intensity reduces with the square of the distance from the source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86629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Reflection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Reflection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86629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 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Refraction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750728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Modelling of light paths around mirrors and lenses with geometric optics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 smtClean="0">
                          <a:solidFill>
                            <a:srgbClr val="002060"/>
                          </a:solidFill>
                        </a:rPr>
                        <a:t>Modelling </a:t>
                      </a:r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of light paths around mirrors and lenses with wave optics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06858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 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Light beams crossing </a:t>
                      </a:r>
                      <a:r>
                        <a:rPr lang="en-AU" sz="2400" u="none" strike="noStrike" baseline="0" dirty="0" smtClean="0">
                          <a:solidFill>
                            <a:srgbClr val="002060"/>
                          </a:solidFill>
                        </a:rPr>
                        <a:t>paths undisturbed (no change to the individual energies)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767515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 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Partial reflection and transmission of light at a boundary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89087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dirty="0">
                          <a:solidFill>
                            <a:srgbClr val="002060"/>
                          </a:solidFill>
                        </a:rPr>
                        <a:t> </a:t>
                      </a:r>
                      <a:endParaRPr lang="en-AU" sz="2400" b="1" i="0" u="none" strike="noStrike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dirty="0">
                          <a:solidFill>
                            <a:srgbClr val="002060"/>
                          </a:solidFill>
                        </a:rPr>
                        <a:t>Diffraction</a:t>
                      </a:r>
                      <a:endParaRPr lang="en-AU" sz="2400" b="1" i="0" u="none" strike="noStrike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89087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u="none" strike="noStrike" dirty="0" smtClean="0">
                          <a:solidFill>
                            <a:srgbClr val="002060"/>
                          </a:solidFill>
                        </a:rPr>
                        <a:t>Photoelectric effect</a:t>
                      </a:r>
                      <a:endParaRPr lang="en-AU" sz="2400" b="1" i="0" u="none" strike="noStrike" dirty="0" smtClean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2400" b="1" i="0" u="none" strike="noStrike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96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2579571" y="532885"/>
            <a:ext cx="9612429" cy="1143000"/>
          </a:xfrm>
        </p:spPr>
        <p:txBody>
          <a:bodyPr>
            <a:normAutofit fontScale="90000"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Principles of </a:t>
            </a: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Duality</a:t>
            </a:r>
            <a:b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</a:b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- RAY MODEL</a:t>
            </a:r>
            <a:endParaRPr lang="en-AU" sz="48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www.matrix44.net/cms/wp-content/uploads/2011/03/ads_diffuse_light_rays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2459016"/>
            <a:ext cx="6120680" cy="436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2.gstatic.com/images?q=tbn:ANd9GcQYVmewaLGhZYrIicJRHZtNq8lCErXUEnOT9xYJA_l3g7qYaAKS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45" y="1675885"/>
            <a:ext cx="504055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79642" y="2459016"/>
            <a:ext cx="34846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Straight line.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Changes directions when interacting with materials.</a:t>
            </a:r>
          </a:p>
        </p:txBody>
      </p:sp>
    </p:spTree>
    <p:extLst>
      <p:ext uri="{BB962C8B-B14F-4D97-AF65-F5344CB8AC3E}">
        <p14:creationId xmlns:p14="http://schemas.microsoft.com/office/powerpoint/2010/main" val="302315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64883"/>
            <a:ext cx="8229600" cy="1143000"/>
          </a:xfrm>
        </p:spPr>
        <p:txBody>
          <a:bodyPr>
            <a:no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Principles of </a:t>
            </a: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Duality</a:t>
            </a:r>
            <a:b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</a:b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- Wave </a:t>
            </a:r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91170" y="1914529"/>
            <a:ext cx="90741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Interference and Diffraction.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Electromagnetic wave in a vacuum or a medium.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178" y="3198394"/>
            <a:ext cx="3663718" cy="36637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3" y="3182814"/>
            <a:ext cx="5861392" cy="367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8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2404712" y="545633"/>
            <a:ext cx="9787288" cy="1143000"/>
          </a:xfrm>
        </p:spPr>
        <p:txBody>
          <a:bodyPr>
            <a:no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Principles of Duality</a:t>
            </a:r>
            <a:b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</a:b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- Photon </a:t>
            </a:r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1279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buFont typeface="Arial" pitchFamily="34" charset="0"/>
              <a:buChar char="•"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Photons act as packets of particles that allows interaction with atoms.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736" y="3085840"/>
            <a:ext cx="12367736" cy="37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0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23833"/>
            <a:ext cx="12191999" cy="1293028"/>
          </a:xfrm>
        </p:spPr>
        <p:txBody>
          <a:bodyPr>
            <a:noAutofit/>
          </a:bodyPr>
          <a:lstStyle/>
          <a:p>
            <a:pPr algn="ctr"/>
            <a:r>
              <a:rPr lang="en-AU" sz="6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LIGHT AS </a:t>
            </a:r>
            <a:br>
              <a:rPr lang="en-AU" sz="6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AU" sz="6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 WAVE</a:t>
            </a:r>
            <a:endParaRPr lang="en-AU" sz="6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88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7648572" y="516757"/>
            <a:ext cx="4543428" cy="1143000"/>
          </a:xfrm>
        </p:spPr>
        <p:txBody>
          <a:bodyPr>
            <a:normAutofit fontScale="90000"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LIGHT AS A Wave</a:t>
            </a:r>
            <a:endParaRPr lang="en-AU" sz="48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67437" y="1857364"/>
            <a:ext cx="5806389" cy="4786346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interference pattern produced on the viewing screen had strong similarities to that which occurs where water or sound waves are treated in the same manner.</a:t>
            </a: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This can only be explained through the behaviour of transverse waves.</a:t>
            </a:r>
          </a:p>
          <a:p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514" y="-251337"/>
            <a:ext cx="4726004" cy="7929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000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16756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LIGHT AS A Wave</a:t>
            </a:r>
            <a:endParaRPr lang="en-AU" sz="48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1015" y="1659756"/>
            <a:ext cx="42676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diffraction pattern, produced nodal (dark patches), like </a:t>
            </a:r>
            <a:r>
              <a:rPr lang="en-AU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and </a:t>
            </a:r>
            <a:r>
              <a:rPr lang="en-AU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 Also there are anti-nodal (bright patches), like </a:t>
            </a:r>
            <a:r>
              <a:rPr lang="en-AU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C, 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and </a:t>
            </a:r>
            <a:r>
              <a:rPr lang="en-AU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G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where the light waves interact.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1584008"/>
            <a:ext cx="5804218" cy="5013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041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94744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Single Wave Intensity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494" y="1618341"/>
            <a:ext cx="6534086" cy="4897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4" y="4067085"/>
            <a:ext cx="3984859" cy="3318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" y="1397434"/>
            <a:ext cx="5082860" cy="266965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/>
          <p:cNvSpPr txBox="1"/>
          <p:nvPr/>
        </p:nvSpPr>
        <p:spPr>
          <a:xfrm>
            <a:off x="345118" y="4580544"/>
            <a:ext cx="4780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diffraction pattern, above, is taken with a laser and a narrow single slit. </a:t>
            </a:r>
          </a:p>
        </p:txBody>
      </p:sp>
    </p:spTree>
    <p:extLst>
      <p:ext uri="{BB962C8B-B14F-4D97-AF65-F5344CB8AC3E}">
        <p14:creationId xmlns:p14="http://schemas.microsoft.com/office/powerpoint/2010/main" val="104589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39312" y="2204864"/>
            <a:ext cx="599402" cy="3168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721895" y="526368"/>
            <a:ext cx="11470105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Single Wave Intensity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13" y="1628801"/>
            <a:ext cx="7200800" cy="50275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48756" y="3501008"/>
            <a:ext cx="576064" cy="641584"/>
          </a:xfrm>
          <a:prstGeom prst="rect">
            <a:avLst/>
          </a:prstGeom>
          <a:solidFill>
            <a:srgbClr val="43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9039314" y="2996952"/>
            <a:ext cx="585507" cy="360040"/>
          </a:xfrm>
          <a:prstGeom prst="rect">
            <a:avLst/>
          </a:prstGeom>
          <a:solidFill>
            <a:srgbClr val="32F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9039313" y="4293096"/>
            <a:ext cx="585507" cy="360040"/>
          </a:xfrm>
          <a:prstGeom prst="rect">
            <a:avLst/>
          </a:prstGeom>
          <a:solidFill>
            <a:srgbClr val="32F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9048756" y="2636912"/>
            <a:ext cx="576064" cy="21602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9062650" y="4797152"/>
            <a:ext cx="576064" cy="21602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099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891" y="556255"/>
            <a:ext cx="11624109" cy="1293028"/>
          </a:xfrm>
        </p:spPr>
        <p:txBody>
          <a:bodyPr>
            <a:no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Transverse </a:t>
            </a: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NON-Mechanical </a:t>
            </a:r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Wave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684422"/>
            <a:ext cx="10820400" cy="4534264"/>
          </a:xfrm>
          <a:noFill/>
        </p:spPr>
        <p:txBody>
          <a:bodyPr>
            <a:noAutofit/>
          </a:bodyPr>
          <a:lstStyle/>
          <a:p>
            <a:pPr>
              <a:buClr>
                <a:srgbClr val="FF99FF"/>
              </a:buClr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Where particles vibrate in a direction </a:t>
            </a:r>
            <a:r>
              <a:rPr lang="en-AU" sz="3200" u="sng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perpendicular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to that of the energy flow.</a:t>
            </a:r>
          </a:p>
          <a:p>
            <a:pPr>
              <a:buClr>
                <a:srgbClr val="FF99FF"/>
              </a:buClr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>
              <a:buClr>
                <a:srgbClr val="FF99FF"/>
              </a:buClr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>
              <a:buClr>
                <a:srgbClr val="FF99FF"/>
              </a:buClr>
            </a:pP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Clr>
                <a:srgbClr val="FF99FF"/>
              </a:buClr>
              <a:buNone/>
            </a:pP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Clr>
                <a:srgbClr val="FF99FF"/>
              </a:buClr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>
              <a:buClr>
                <a:srgbClr val="FF99FF"/>
              </a:buClr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Examples: Electromagnetic (Light,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Radio, X-ray) waves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07508" y="2455804"/>
            <a:ext cx="5318221" cy="2991500"/>
            <a:chOff x="4120881" y="2417898"/>
            <a:chExt cx="5318221" cy="2991500"/>
          </a:xfrm>
        </p:grpSpPr>
        <p:pic>
          <p:nvPicPr>
            <p:cNvPr id="245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20881" y="2417898"/>
              <a:ext cx="5318221" cy="299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Flowchart: Alternate Process 4"/>
            <p:cNvSpPr/>
            <p:nvPr/>
          </p:nvSpPr>
          <p:spPr>
            <a:xfrm>
              <a:off x="6217920" y="4081112"/>
              <a:ext cx="1540042" cy="346509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 smtClean="0">
                  <a:solidFill>
                    <a:schemeClr val="bg1"/>
                  </a:solidFill>
                </a:rPr>
                <a:t>Amplitude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Flowchart: Alternate Process 6"/>
            <p:cNvSpPr/>
            <p:nvPr/>
          </p:nvSpPr>
          <p:spPr>
            <a:xfrm>
              <a:off x="5908307" y="2630941"/>
              <a:ext cx="1540042" cy="346509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 smtClean="0">
                  <a:solidFill>
                    <a:schemeClr val="bg1"/>
                  </a:solidFill>
                </a:rPr>
                <a:t>Energy Flow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20881" y="4398745"/>
              <a:ext cx="1635026" cy="8758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73840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1524000" y="536007"/>
            <a:ext cx="10668000" cy="1143000"/>
          </a:xfrm>
        </p:spPr>
        <p:txBody>
          <a:bodyPr>
            <a:no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Young's Double Slit Experiment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448259" y="1455909"/>
            <a:ext cx="114636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Monochromatic light is light consisting of only one wavelength.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44447"/>
            <a:ext cx="9216771" cy="481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4523656" y="521805"/>
            <a:ext cx="7668344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Interference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63" y="1913477"/>
            <a:ext cx="8235409" cy="482543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3523571" cy="35709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36219"/>
            <a:ext cx="3524708" cy="34470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889" y="2137051"/>
            <a:ext cx="25484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Constructive Interference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9752" y="5550291"/>
            <a:ext cx="25495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Destructive Interference</a:t>
            </a:r>
          </a:p>
        </p:txBody>
      </p:sp>
    </p:spTree>
    <p:extLst>
      <p:ext uri="{BB962C8B-B14F-4D97-AF65-F5344CB8AC3E}">
        <p14:creationId xmlns:p14="http://schemas.microsoft.com/office/powerpoint/2010/main" val="242109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4523656" y="545632"/>
            <a:ext cx="7668344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Interference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615773" cy="18582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254"/>
            <a:ext cx="10116152" cy="49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4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026534" y="525883"/>
            <a:ext cx="91440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Path Difference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7091210" y="5331601"/>
            <a:ext cx="494999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Bright (anti-nodal &amp; maximum)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5682" y="5991900"/>
            <a:ext cx="4725762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Dark (nodal &amp; minimum)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095682" y="4790694"/>
            <a:ext cx="4725762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Dark (nodal &amp; minimum)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085191" y="4225702"/>
            <a:ext cx="494999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Bright (anti-nodal &amp; maximum)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00122" y="6389866"/>
            <a:ext cx="494999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Bright (anti-nodal &amp; maximum)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97402" y="1460832"/>
            <a:ext cx="507313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There is a centre point where all nodes and antinodes stem from. It is half the distance between the two slits.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-131634" y="678715"/>
            <a:ext cx="7232433" cy="5652762"/>
            <a:chOff x="1400432" y="1201234"/>
            <a:chExt cx="6227897" cy="4867632"/>
          </a:xfrm>
        </p:grpSpPr>
        <p:grpSp>
          <p:nvGrpSpPr>
            <p:cNvPr id="2" name="Group 1"/>
            <p:cNvGrpSpPr/>
            <p:nvPr/>
          </p:nvGrpSpPr>
          <p:grpSpPr>
            <a:xfrm>
              <a:off x="1400432" y="1201234"/>
              <a:ext cx="6025316" cy="4591816"/>
              <a:chOff x="1400432" y="1201234"/>
              <a:chExt cx="6025316" cy="459181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0" y="1268761"/>
                <a:ext cx="5901748" cy="4524289"/>
              </a:xfrm>
              <a:prstGeom prst="rect">
                <a:avLst/>
              </a:prstGeom>
            </p:spPr>
          </p:pic>
          <p:sp>
            <p:nvSpPr>
              <p:cNvPr id="34" name="Freeform 33"/>
              <p:cNvSpPr/>
              <p:nvPr/>
            </p:nvSpPr>
            <p:spPr>
              <a:xfrm>
                <a:off x="1400432" y="1201234"/>
                <a:ext cx="4500490" cy="2250180"/>
              </a:xfrm>
              <a:custGeom>
                <a:avLst/>
                <a:gdLst>
                  <a:gd name="connsiteX0" fmla="*/ 0 w 4283676"/>
                  <a:gd name="connsiteY0" fmla="*/ 2092411 h 2092411"/>
                  <a:gd name="connsiteX1" fmla="*/ 4283676 w 4283676"/>
                  <a:gd name="connsiteY1" fmla="*/ 8238 h 2092411"/>
                  <a:gd name="connsiteX2" fmla="*/ 32952 w 4283676"/>
                  <a:gd name="connsiteY2" fmla="*/ 0 h 2092411"/>
                  <a:gd name="connsiteX3" fmla="*/ 0 w 4283676"/>
                  <a:gd name="connsiteY3" fmla="*/ 2092411 h 209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3676" h="2092411">
                    <a:moveTo>
                      <a:pt x="0" y="2092411"/>
                    </a:moveTo>
                    <a:lnTo>
                      <a:pt x="4283676" y="8238"/>
                    </a:lnTo>
                    <a:lnTo>
                      <a:pt x="32952" y="0"/>
                    </a:lnTo>
                    <a:lnTo>
                      <a:pt x="0" y="2092411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 flipV="1">
                <a:off x="2351584" y="2204864"/>
                <a:ext cx="1224136" cy="576064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2151928" y="1544577"/>
                <a:ext cx="2215881" cy="982084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 rot="20003866">
                <a:off x="3106509" y="1675949"/>
                <a:ext cx="306716" cy="397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b="1" dirty="0">
                    <a:solidFill>
                      <a:srgbClr val="FFFF00"/>
                    </a:solidFill>
                    <a:latin typeface="Corbel" panose="020B0503020204020204" pitchFamily="34" charset="0"/>
                  </a:rPr>
                  <a:t>d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20186008">
                <a:off x="2682709" y="2150671"/>
                <a:ext cx="556560" cy="397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b="1" dirty="0">
                    <a:solidFill>
                      <a:srgbClr val="FFFF00"/>
                    </a:solidFill>
                    <a:latin typeface="Corbel" panose="020B0503020204020204" pitchFamily="34" charset="0"/>
                  </a:rPr>
                  <a:t>½d</a:t>
                </a:r>
              </a:p>
            </p:txBody>
          </p:sp>
        </p:grpSp>
        <p:cxnSp>
          <p:nvCxnSpPr>
            <p:cNvPr id="6" name="Straight Connector 5"/>
            <p:cNvCxnSpPr/>
            <p:nvPr/>
          </p:nvCxnSpPr>
          <p:spPr>
            <a:xfrm>
              <a:off x="3846834" y="2484242"/>
              <a:ext cx="3781495" cy="2430961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846834" y="2484241"/>
              <a:ext cx="3781495" cy="2903648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846834" y="2484242"/>
              <a:ext cx="3781495" cy="2025801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846833" y="2484242"/>
              <a:ext cx="3737372" cy="3525823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846833" y="2484242"/>
              <a:ext cx="3021243" cy="3584624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531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4523656" y="542315"/>
            <a:ext cx="7668344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Path Difference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2" y="2424708"/>
            <a:ext cx="8148516" cy="44332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503" y="1470890"/>
            <a:ext cx="11916076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Simply put, the path difference is the difference in the distances that the two wave fronts have to travel in order to reach a set location, measured in terms of wavelength.</a:t>
            </a:r>
          </a:p>
        </p:txBody>
      </p:sp>
      <p:sp>
        <p:nvSpPr>
          <p:cNvPr id="8" name="Rectangle 7"/>
          <p:cNvSpPr/>
          <p:nvPr/>
        </p:nvSpPr>
        <p:spPr>
          <a:xfrm>
            <a:off x="8308178" y="5309168"/>
            <a:ext cx="3883822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Hence the path difference is 1</a:t>
            </a:r>
            <a:r>
              <a:rPr lang="el-GR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λ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08179" y="2984726"/>
            <a:ext cx="3883822" cy="20621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Here we compare the distance from the sources (S</a:t>
            </a:r>
            <a:r>
              <a:rPr lang="en-AU" sz="3200" baseline="-25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1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&amp; S</a:t>
            </a:r>
            <a:r>
              <a:rPr lang="en-AU" sz="3200" baseline="-25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2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) to Point A.</a:t>
            </a:r>
          </a:p>
        </p:txBody>
      </p:sp>
    </p:spTree>
    <p:extLst>
      <p:ext uri="{BB962C8B-B14F-4D97-AF65-F5344CB8AC3E}">
        <p14:creationId xmlns:p14="http://schemas.microsoft.com/office/powerpoint/2010/main" val="383096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4523656" y="517114"/>
            <a:ext cx="7668344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Path Difference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500485" y="4632563"/>
            <a:ext cx="4231784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Here we can see the path difference is 0.5</a:t>
            </a:r>
            <a:r>
              <a:rPr lang="el-GR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λ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944" y="3484345"/>
            <a:ext cx="6592791" cy="3373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34549" y="2407127"/>
            <a:ext cx="3760146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And here the path difference is 2</a:t>
            </a:r>
            <a:r>
              <a:rPr lang="el-GR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λ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" y="1513335"/>
            <a:ext cx="6315814" cy="32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5690" y="542992"/>
            <a:ext cx="3316310" cy="1293028"/>
          </a:xfrm>
        </p:spPr>
        <p:txBody>
          <a:bodyPr>
            <a:normAutofit fontScale="90000"/>
          </a:bodyPr>
          <a:lstStyle/>
          <a:p>
            <a:r>
              <a:rPr lang="en-AU" sz="4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PATH Difference</a:t>
            </a:r>
            <a:endParaRPr lang="en-AU" sz="4800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8614" y="2002054"/>
            <a:ext cx="3423385" cy="4437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 </a:t>
            </a:r>
            <a:r>
              <a:rPr lang="el-GR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δ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= d sin</a:t>
            </a:r>
            <a:r>
              <a:rPr lang="el-GR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θ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</a:t>
            </a:r>
            <a:r>
              <a:rPr lang="en-AU" sz="3200" u="sng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</a:t>
            </a:r>
            <a:r>
              <a:rPr lang="el-GR" sz="3200" u="sng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δ</a:t>
            </a:r>
            <a:r>
              <a:rPr lang="en-AU" sz="3200" u="sng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=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sin</a:t>
            </a:r>
            <a:r>
              <a:rPr lang="el-GR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θ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= </a:t>
            </a:r>
            <a:r>
              <a:rPr lang="en-AU" sz="3200" u="sng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 y   </a:t>
            </a:r>
            <a:r>
              <a:rPr lang="en-AU" sz="3200" u="sng" dirty="0" smtClean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.</a:t>
            </a:r>
            <a:endParaRPr lang="en-AU" sz="3200" u="sng" dirty="0">
              <a:solidFill>
                <a:schemeClr val="bg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    d                     W</a:t>
            </a:r>
          </a:p>
          <a:p>
            <a:pPr marL="0" indent="0">
              <a:buNone/>
            </a:pPr>
            <a:r>
              <a:rPr lang="en-AU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  </a:t>
            </a:r>
            <a:r>
              <a:rPr lang="en-AU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by means of small angles</a:t>
            </a:r>
          </a:p>
          <a:p>
            <a:pPr marL="0" indent="0">
              <a:buNone/>
            </a:pPr>
            <a:endParaRPr lang="en-AU" sz="2800" dirty="0" smtClean="0">
              <a:solidFill>
                <a:schemeClr val="accent5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l-GR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AU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AU" sz="2800" u="sng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y d  </a:t>
            </a:r>
            <a:r>
              <a:rPr lang="en-AU" sz="28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AU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L n</a:t>
            </a:r>
          </a:p>
          <a:p>
            <a:pPr marL="0" indent="0">
              <a:buNone/>
            </a:pPr>
            <a:r>
              <a:rPr lang="en-AU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AU" sz="2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n = 0,.5,1,1.5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6861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9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4523656" y="548433"/>
            <a:ext cx="7668344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Path Difference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981201" y="2123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4" y="954467"/>
            <a:ext cx="6785811" cy="362781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TextBox 2"/>
          <p:cNvSpPr txBox="1"/>
          <p:nvPr/>
        </p:nvSpPr>
        <p:spPr>
          <a:xfrm>
            <a:off x="134753" y="4582285"/>
            <a:ext cx="11944951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32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Example 7.1a: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In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 Young's Double Slit experiment using a laser of wavelength 638 nm, the screen is placed at a distance of 2.5 m from the double slit.  If the slit separation is 0.50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mm,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what is the distance between fringes?</a:t>
            </a:r>
          </a:p>
        </p:txBody>
      </p:sp>
    </p:spTree>
    <p:extLst>
      <p:ext uri="{BB962C8B-B14F-4D97-AF65-F5344CB8AC3E}">
        <p14:creationId xmlns:p14="http://schemas.microsoft.com/office/powerpoint/2010/main" val="74622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4508972" y="570219"/>
            <a:ext cx="7668344" cy="1143000"/>
          </a:xfrm>
        </p:spPr>
        <p:txBody>
          <a:bodyPr>
            <a:no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Path Difference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981201" y="2123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8040"/>
            <a:ext cx="6198235" cy="44007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TextBox 2"/>
          <p:cNvSpPr txBox="1"/>
          <p:nvPr/>
        </p:nvSpPr>
        <p:spPr>
          <a:xfrm>
            <a:off x="6294922" y="1415175"/>
            <a:ext cx="58032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Example 7.1b:</a:t>
            </a:r>
            <a:r>
              <a:rPr lang="en-AU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monochromatic laser light is shone on a pair of double slits, 0.15 mm apart, and an interference pattern is observed 2 m from the slits as shown in the figure. The second order bright fringe is 20 mm from the central maxima. What is the wavelength of the light used?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898649" y="1722844"/>
            <a:ext cx="337493" cy="3792432"/>
            <a:chOff x="3030086" y="1772816"/>
            <a:chExt cx="279228" cy="2339350"/>
          </a:xfrm>
        </p:grpSpPr>
        <p:sp>
          <p:nvSpPr>
            <p:cNvPr id="6" name="Rectangle 5"/>
            <p:cNvSpPr/>
            <p:nvPr/>
          </p:nvSpPr>
          <p:spPr>
            <a:xfrm>
              <a:off x="3031626" y="1772816"/>
              <a:ext cx="277688" cy="23393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030086" y="2700172"/>
              <a:ext cx="279228" cy="4846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30086" y="2290690"/>
              <a:ext cx="279228" cy="14048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30086" y="3453808"/>
              <a:ext cx="279228" cy="14048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030086" y="1919868"/>
              <a:ext cx="279228" cy="10177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30086" y="3863290"/>
              <a:ext cx="279228" cy="10177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17101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4508972" y="570219"/>
            <a:ext cx="7668344" cy="1143000"/>
          </a:xfrm>
        </p:spPr>
        <p:txBody>
          <a:bodyPr>
            <a:no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Path Difference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981201" y="2123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5606053" y="1548163"/>
            <a:ext cx="647704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Example 7.1c:</a:t>
            </a:r>
            <a:r>
              <a:rPr lang="en-AU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Light of an unknown wavelength emitted by a laser is directed through a pair of thin slits separated by 50 </a:t>
            </a:r>
            <a:r>
              <a:rPr lang="en-AU" sz="32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μm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 The slits are 2.0 m from a screen on which five bright fringes are seen over a width of 12.5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cm from M to X.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What colour is the laser light?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04260" y="1597793"/>
            <a:ext cx="5107572" cy="4620126"/>
            <a:chOff x="5643570" y="3844177"/>
            <a:chExt cx="3500430" cy="3013823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643570" y="3844177"/>
              <a:ext cx="3500430" cy="30138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8" name="TextBox 17"/>
            <p:cNvSpPr txBox="1"/>
            <p:nvPr/>
          </p:nvSpPr>
          <p:spPr>
            <a:xfrm>
              <a:off x="6195934" y="5715016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x</a:t>
              </a:r>
              <a:endParaRPr lang="en-AU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95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0" y="526382"/>
            <a:ext cx="12192000" cy="1143000"/>
          </a:xfrm>
        </p:spPr>
        <p:txBody>
          <a:bodyPr>
            <a:no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Family of Electromagnetic Radiation</a:t>
            </a:r>
          </a:p>
        </p:txBody>
      </p:sp>
      <p:pic>
        <p:nvPicPr>
          <p:cNvPr id="4" name="Content Placeholder 3" descr="Spectrum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531" y="1539730"/>
            <a:ext cx="7710113" cy="5335399"/>
          </a:xfrm>
        </p:spPr>
      </p:pic>
    </p:spTree>
    <p:extLst>
      <p:ext uri="{BB962C8B-B14F-4D97-AF65-F5344CB8AC3E}">
        <p14:creationId xmlns:p14="http://schemas.microsoft.com/office/powerpoint/2010/main" val="25189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1280160" y="526382"/>
            <a:ext cx="10911840" cy="1143000"/>
          </a:xfrm>
        </p:spPr>
        <p:txBody>
          <a:bodyPr>
            <a:no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Changing Distance between Slits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3398" y="1526828"/>
            <a:ext cx="116578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Increasing the gap between the slits decreases the distances between the maximum intensity point.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4" y="2634460"/>
            <a:ext cx="5550394" cy="4208291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739348"/>
              </p:ext>
            </p:extLst>
          </p:nvPr>
        </p:nvGraphicFramePr>
        <p:xfrm>
          <a:off x="7295527" y="3350907"/>
          <a:ext cx="3792776" cy="1827483"/>
        </p:xfrm>
        <a:graphic>
          <a:graphicData uri="http://schemas.openxmlformats.org/drawingml/2006/table">
            <a:tbl>
              <a:tblPr/>
              <a:tblGrid>
                <a:gridCol w="3792776"/>
              </a:tblGrid>
              <a:tr h="1827483">
                <a:tc>
                  <a:txBody>
                    <a:bodyPr/>
                    <a:lstStyle/>
                    <a:p>
                      <a:r>
                        <a:rPr lang="en-AU" sz="4400" b="1" i="0" u="none" dirty="0" err="1" smtClean="0">
                          <a:solidFill>
                            <a:srgbClr val="002060"/>
                          </a:solidFill>
                          <a:effectLst/>
                          <a:latin typeface="Corbel" panose="020B0503020204020204" pitchFamily="34" charset="0"/>
                        </a:rPr>
                        <a:t>Δx</a:t>
                      </a:r>
                      <a:r>
                        <a:rPr lang="en-AU" sz="4400" b="1" i="0" u="none" dirty="0" smtClean="0">
                          <a:solidFill>
                            <a:srgbClr val="002060"/>
                          </a:solidFill>
                          <a:effectLst/>
                          <a:latin typeface="Corbel" panose="020B0503020204020204" pitchFamily="34" charset="0"/>
                        </a:rPr>
                        <a:t>  =  </a:t>
                      </a:r>
                      <a:r>
                        <a:rPr lang="en-AU" sz="4400" b="1" i="0" u="sng" dirty="0" smtClean="0">
                          <a:solidFill>
                            <a:srgbClr val="002060"/>
                          </a:solidFill>
                          <a:effectLst/>
                          <a:latin typeface="Corbel" panose="020B0503020204020204" pitchFamily="34" charset="0"/>
                        </a:rPr>
                        <a:t>  </a:t>
                      </a:r>
                      <a:r>
                        <a:rPr lang="el-GR" sz="4400" b="1" i="0" u="sng" dirty="0" smtClean="0">
                          <a:solidFill>
                            <a:srgbClr val="002060"/>
                          </a:solidFill>
                          <a:effectLst/>
                          <a:latin typeface="Corbel" panose="020B0503020204020204" pitchFamily="34" charset="0"/>
                        </a:rPr>
                        <a:t>λ</a:t>
                      </a:r>
                      <a:r>
                        <a:rPr lang="en-AU" sz="4400" b="1" i="0" u="sng" dirty="0" smtClean="0">
                          <a:solidFill>
                            <a:srgbClr val="002060"/>
                          </a:solidFill>
                          <a:effectLst/>
                          <a:latin typeface="Corbel" panose="020B0503020204020204" pitchFamily="34" charset="0"/>
                        </a:rPr>
                        <a:t> n L  </a:t>
                      </a:r>
                      <a:r>
                        <a:rPr lang="en-AU" sz="4400" b="1" i="0" u="sng" dirty="0" smtClean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rbel" panose="020B0503020204020204" pitchFamily="34" charset="0"/>
                        </a:rPr>
                        <a:t>.</a:t>
                      </a:r>
                    </a:p>
                    <a:p>
                      <a:r>
                        <a:rPr lang="en-AU" sz="4400" b="1" i="0" u="none" dirty="0" smtClean="0">
                          <a:solidFill>
                            <a:srgbClr val="002060"/>
                          </a:solidFill>
                          <a:effectLst/>
                          <a:latin typeface="Corbel" panose="020B0503020204020204" pitchFamily="34" charset="0"/>
                        </a:rPr>
                        <a:t>               d</a:t>
                      </a:r>
                      <a:endParaRPr lang="en-AU" sz="4400" b="1" i="0" u="none" dirty="0">
                        <a:solidFill>
                          <a:srgbClr val="00206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093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1126156" y="517240"/>
            <a:ext cx="11065844" cy="1143000"/>
          </a:xfrm>
        </p:spPr>
        <p:txBody>
          <a:bodyPr>
            <a:no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Changing Wavelength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45179" y="1453451"/>
            <a:ext cx="53901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Increasing the wavelength (purple has a short wavelength in comparison to red), increases the distances between the maximum intensity point.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7" y="2282037"/>
            <a:ext cx="5895480" cy="443680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069613"/>
              </p:ext>
            </p:extLst>
          </p:nvPr>
        </p:nvGraphicFramePr>
        <p:xfrm>
          <a:off x="7238198" y="4581626"/>
          <a:ext cx="3790248" cy="1867300"/>
        </p:xfrm>
        <a:graphic>
          <a:graphicData uri="http://schemas.openxmlformats.org/drawingml/2006/table">
            <a:tbl>
              <a:tblPr/>
              <a:tblGrid>
                <a:gridCol w="3790248"/>
              </a:tblGrid>
              <a:tr h="1867300">
                <a:tc>
                  <a:txBody>
                    <a:bodyPr/>
                    <a:lstStyle/>
                    <a:p>
                      <a:r>
                        <a:rPr lang="en-AU" sz="4400" b="1" i="0" u="none" dirty="0" err="1" smtClean="0">
                          <a:solidFill>
                            <a:srgbClr val="002060"/>
                          </a:solidFill>
                          <a:effectLst/>
                          <a:latin typeface="Corbel" panose="020B0503020204020204" pitchFamily="34" charset="0"/>
                        </a:rPr>
                        <a:t>Δx</a:t>
                      </a:r>
                      <a:r>
                        <a:rPr lang="en-AU" sz="4400" b="1" i="0" u="none" dirty="0" smtClean="0">
                          <a:solidFill>
                            <a:srgbClr val="002060"/>
                          </a:solidFill>
                          <a:effectLst/>
                          <a:latin typeface="Corbel" panose="020B0503020204020204" pitchFamily="34" charset="0"/>
                        </a:rPr>
                        <a:t>  =  </a:t>
                      </a:r>
                      <a:r>
                        <a:rPr lang="en-AU" sz="4400" b="1" i="0" u="sng" dirty="0" smtClean="0">
                          <a:solidFill>
                            <a:srgbClr val="002060"/>
                          </a:solidFill>
                          <a:effectLst/>
                          <a:latin typeface="Corbel" panose="020B0503020204020204" pitchFamily="34" charset="0"/>
                        </a:rPr>
                        <a:t>  </a:t>
                      </a:r>
                      <a:r>
                        <a:rPr lang="el-GR" sz="4400" b="1" i="0" u="sng" dirty="0" smtClean="0">
                          <a:solidFill>
                            <a:srgbClr val="002060"/>
                          </a:solidFill>
                          <a:effectLst/>
                          <a:latin typeface="Corbel" panose="020B0503020204020204" pitchFamily="34" charset="0"/>
                        </a:rPr>
                        <a:t>λ</a:t>
                      </a:r>
                      <a:r>
                        <a:rPr lang="en-AU" sz="4400" b="1" i="0" u="sng" dirty="0" smtClean="0">
                          <a:solidFill>
                            <a:srgbClr val="002060"/>
                          </a:solidFill>
                          <a:effectLst/>
                          <a:latin typeface="Corbel" panose="020B0503020204020204" pitchFamily="34" charset="0"/>
                        </a:rPr>
                        <a:t> n L  </a:t>
                      </a:r>
                      <a:r>
                        <a:rPr lang="en-AU" sz="4400" b="1" i="0" u="sng" dirty="0" smtClean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rbel" panose="020B0503020204020204" pitchFamily="34" charset="0"/>
                        </a:rPr>
                        <a:t>.</a:t>
                      </a:r>
                    </a:p>
                    <a:p>
                      <a:r>
                        <a:rPr lang="en-AU" sz="4400" b="1" i="0" u="none" dirty="0" smtClean="0">
                          <a:solidFill>
                            <a:srgbClr val="002060"/>
                          </a:solidFill>
                          <a:effectLst/>
                          <a:latin typeface="Corbel" panose="020B0503020204020204" pitchFamily="34" charset="0"/>
                        </a:rPr>
                        <a:t>                d</a:t>
                      </a:r>
                      <a:endParaRPr lang="en-AU" sz="4400" b="1" i="0" u="none" dirty="0">
                        <a:solidFill>
                          <a:srgbClr val="00206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050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 txBox="1">
            <a:spLocks/>
          </p:cNvSpPr>
          <p:nvPr/>
        </p:nvSpPr>
        <p:spPr bwMode="auto">
          <a:xfrm>
            <a:off x="1919536" y="2132856"/>
            <a:ext cx="8229600" cy="54006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b="1" u="sng" dirty="0">
                <a:latin typeface="Arial" pitchFamily="34" charset="0"/>
                <a:cs typeface="Arial" pitchFamily="34" charset="0"/>
              </a:rPr>
              <a:t>Homework</a:t>
            </a:r>
            <a:endParaRPr lang="en-AU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</a:pPr>
            <a:endParaRPr lang="en-AU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</a:pPr>
            <a:endParaRPr lang="en-AU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</a:pPr>
            <a:endParaRPr lang="en-AU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09901" y="2924945"/>
            <a:ext cx="784887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Arial" pitchFamily="34" charset="0"/>
                <a:cs typeface="Arial" pitchFamily="34" charset="0"/>
              </a:rPr>
              <a:t>Complete all questions from Set 7.1 - due first lesson next week.</a:t>
            </a:r>
          </a:p>
          <a:p>
            <a:endParaRPr lang="en-AU" sz="28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Arial" pitchFamily="34" charset="0"/>
                <a:cs typeface="Arial" pitchFamily="34" charset="0"/>
              </a:rPr>
              <a:t>Read </a:t>
            </a:r>
            <a:r>
              <a:rPr lang="en-AU" sz="2800" dirty="0">
                <a:latin typeface="Arial" pitchFamily="34" charset="0"/>
                <a:cs typeface="Arial" pitchFamily="34" charset="0"/>
              </a:rPr>
              <a:t>Chapter </a:t>
            </a:r>
            <a:r>
              <a:rPr lang="en-AU" sz="2800" dirty="0" smtClean="0">
                <a:latin typeface="Arial" pitchFamily="34" charset="0"/>
                <a:cs typeface="Arial" pitchFamily="34" charset="0"/>
              </a:rPr>
              <a:t>7.2, </a:t>
            </a:r>
            <a:r>
              <a:rPr lang="en-AU" sz="2800" dirty="0">
                <a:latin typeface="Arial" pitchFamily="34" charset="0"/>
                <a:cs typeface="Arial" pitchFamily="34" charset="0"/>
              </a:rPr>
              <a:t>page </a:t>
            </a:r>
            <a:r>
              <a:rPr lang="en-AU" sz="2800" dirty="0" smtClean="0">
                <a:latin typeface="Arial" pitchFamily="34" charset="0"/>
                <a:cs typeface="Arial" pitchFamily="34" charset="0"/>
              </a:rPr>
              <a:t>208-215 and answer 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Arial" pitchFamily="34" charset="0"/>
                <a:cs typeface="Arial" pitchFamily="34" charset="0"/>
              </a:rPr>
              <a:t>	Q1</a:t>
            </a:r>
            <a:r>
              <a:rPr lang="en-AU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AU" sz="2800" dirty="0" smtClean="0">
                <a:latin typeface="Arial" pitchFamily="34" charset="0"/>
                <a:cs typeface="Arial" pitchFamily="34" charset="0"/>
              </a:rPr>
              <a:t>&amp; Q2 Set 7.2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Arial" pitchFamily="34" charset="0"/>
                <a:cs typeface="Arial" pitchFamily="34" charset="0"/>
              </a:rPr>
              <a:t>by next lesson.</a:t>
            </a:r>
            <a:endParaRPr lang="en-AU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285750"/>
            <a:ext cx="12192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60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Homework, Context &amp; Keywords</a:t>
            </a:r>
            <a:endParaRPr lang="en-AU" b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13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45522"/>
            <a:ext cx="9448800" cy="1825096"/>
          </a:xfrm>
        </p:spPr>
        <p:txBody>
          <a:bodyPr>
            <a:normAutofit/>
          </a:bodyPr>
          <a:lstStyle/>
          <a:p>
            <a:r>
              <a:rPr lang="en-AU" sz="6600" dirty="0" smtClean="0"/>
              <a:t>QUANTUM</a:t>
            </a:r>
            <a:endParaRPr lang="en-AU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74318"/>
            <a:ext cx="9448800" cy="1697680"/>
          </a:xfrm>
        </p:spPr>
        <p:txBody>
          <a:bodyPr>
            <a:normAutofit/>
          </a:bodyPr>
          <a:lstStyle/>
          <a:p>
            <a:r>
              <a:rPr lang="en-AU" sz="3200" dirty="0" smtClean="0"/>
              <a:t>Chapter 7.2 </a:t>
            </a:r>
          </a:p>
          <a:p>
            <a:r>
              <a:rPr lang="en-AU" sz="3200" dirty="0" smtClean="0"/>
              <a:t>Pages 208 – 215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13545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23833"/>
            <a:ext cx="12191999" cy="1293028"/>
          </a:xfrm>
        </p:spPr>
        <p:txBody>
          <a:bodyPr>
            <a:noAutofit/>
          </a:bodyPr>
          <a:lstStyle/>
          <a:p>
            <a:pPr algn="ctr"/>
            <a:r>
              <a:rPr lang="en-AU" sz="6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PRINCIPLES </a:t>
            </a:r>
            <a:br>
              <a:rPr lang="en-AU" sz="6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AU" sz="6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OF DUALITY</a:t>
            </a:r>
            <a:endParaRPr lang="en-AU" sz="6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7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74074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Principles of Duality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5459" y="2061424"/>
            <a:ext cx="11261125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Light is usually described as being both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89852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b="1" u="sng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particle-like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(e.g. photoelectric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effect) and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89852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b="1" u="sng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wave-like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(e.g. Young’s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double slit experiment)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its behaviour.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00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518628"/>
            <a:ext cx="8610600" cy="1293028"/>
          </a:xfrm>
        </p:spPr>
        <p:txBody>
          <a:bodyPr>
            <a:normAutofit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Principles of Duality</a:t>
            </a:r>
            <a:endParaRPr lang="en-AU" sz="48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55372" y="1428751"/>
          <a:ext cx="11738920" cy="5310482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5869460"/>
                <a:gridCol w="5869460"/>
              </a:tblGrid>
              <a:tr h="386629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b="1" u="none" strike="noStrike" baseline="0" dirty="0">
                          <a:solidFill>
                            <a:srgbClr val="002060"/>
                          </a:solidFill>
                        </a:rPr>
                        <a:t>Behaviour of light </a:t>
                      </a:r>
                      <a:r>
                        <a:rPr lang="en-AU" sz="2400" b="1" u="none" strike="noStrike" baseline="0" dirty="0" smtClean="0">
                          <a:solidFill>
                            <a:srgbClr val="002060"/>
                          </a:solidFill>
                        </a:rPr>
                        <a:t>as particles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b="1" u="none" strike="noStrike" baseline="0" dirty="0">
                          <a:solidFill>
                            <a:srgbClr val="002060"/>
                          </a:solidFill>
                        </a:rPr>
                        <a:t>Behaviour of light </a:t>
                      </a:r>
                      <a:r>
                        <a:rPr lang="en-AU" sz="2400" b="1" u="none" strike="noStrike" baseline="0" dirty="0" smtClean="0">
                          <a:solidFill>
                            <a:srgbClr val="002060"/>
                          </a:solidFill>
                        </a:rPr>
                        <a:t>as waves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86629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Linear propagation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Linear propagation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767515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Intensity reduces with the square of the distance from the source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Intensity reduces with the square of the distance from the source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86629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Reflection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Reflection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86629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 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Refraction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750728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Modelling of light paths around mirrors and lenses with geometric optics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 smtClean="0">
                          <a:solidFill>
                            <a:srgbClr val="002060"/>
                          </a:solidFill>
                        </a:rPr>
                        <a:t>Modelling </a:t>
                      </a:r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of light paths around mirrors and lenses with wave optics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06858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 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Light beams crossing </a:t>
                      </a:r>
                      <a:r>
                        <a:rPr lang="en-AU" sz="2400" u="none" strike="noStrike" baseline="0" dirty="0" smtClean="0">
                          <a:solidFill>
                            <a:srgbClr val="002060"/>
                          </a:solidFill>
                        </a:rPr>
                        <a:t>paths undisturbed (no change to the individual energies)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767515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 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Partial reflection and transmission of light at a boundary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89087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dirty="0">
                          <a:solidFill>
                            <a:srgbClr val="002060"/>
                          </a:solidFill>
                        </a:rPr>
                        <a:t> </a:t>
                      </a:r>
                      <a:endParaRPr lang="en-AU" sz="2400" b="1" i="0" u="none" strike="noStrike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dirty="0">
                          <a:solidFill>
                            <a:srgbClr val="002060"/>
                          </a:solidFill>
                        </a:rPr>
                        <a:t>Diffraction</a:t>
                      </a:r>
                      <a:endParaRPr lang="en-AU" sz="2400" b="1" i="0" u="none" strike="noStrike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89087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u="none" strike="noStrike" dirty="0" smtClean="0">
                          <a:solidFill>
                            <a:srgbClr val="002060"/>
                          </a:solidFill>
                        </a:rPr>
                        <a:t>Photoelectric effect</a:t>
                      </a:r>
                      <a:endParaRPr lang="en-AU" sz="2400" b="1" i="0" u="none" strike="noStrike" dirty="0" smtClean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2400" b="1" i="0" u="none" strike="noStrike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84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2579571" y="532885"/>
            <a:ext cx="9612429" cy="1143000"/>
          </a:xfrm>
        </p:spPr>
        <p:txBody>
          <a:bodyPr>
            <a:normAutofit fontScale="90000"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Principles of </a:t>
            </a: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Duality</a:t>
            </a:r>
            <a:b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</a:b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- RAY MODEL</a:t>
            </a:r>
            <a:endParaRPr lang="en-AU" sz="48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www.matrix44.net/cms/wp-content/uploads/2011/03/ads_diffuse_light_rays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2459016"/>
            <a:ext cx="6120680" cy="436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2.gstatic.com/images?q=tbn:ANd9GcQYVmewaLGhZYrIicJRHZtNq8lCErXUEnOT9xYJA_l3g7qYaAKS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45" y="1675885"/>
            <a:ext cx="504055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79642" y="2459016"/>
            <a:ext cx="34846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Straight line.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Changes directions when interacting with materials.</a:t>
            </a:r>
          </a:p>
        </p:txBody>
      </p:sp>
    </p:spTree>
    <p:extLst>
      <p:ext uri="{BB962C8B-B14F-4D97-AF65-F5344CB8AC3E}">
        <p14:creationId xmlns:p14="http://schemas.microsoft.com/office/powerpoint/2010/main" val="344443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64883"/>
            <a:ext cx="8229600" cy="1143000"/>
          </a:xfrm>
        </p:spPr>
        <p:txBody>
          <a:bodyPr>
            <a:no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Principles of </a:t>
            </a: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Duality</a:t>
            </a:r>
            <a:b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</a:b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- Wave </a:t>
            </a:r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91170" y="1914529"/>
            <a:ext cx="90741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Interference and Diffraction.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Electromagnetic wave in a vacuum or a medium.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178" y="3198394"/>
            <a:ext cx="3663718" cy="36637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3" y="3182814"/>
            <a:ext cx="5861392" cy="367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4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2404712" y="545633"/>
            <a:ext cx="9787288" cy="1143000"/>
          </a:xfrm>
        </p:spPr>
        <p:txBody>
          <a:bodyPr>
            <a:no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Principles of Duality</a:t>
            </a:r>
            <a:b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</a:b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- Photon </a:t>
            </a:r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1279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buFont typeface="Arial" pitchFamily="34" charset="0"/>
              <a:buChar char="•"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Photons act as packets of particles that allows interaction with atoms.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736" y="3085840"/>
            <a:ext cx="12367736" cy="37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1114" y="2325551"/>
            <a:ext cx="11672715" cy="35362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3296" y="1687505"/>
            <a:ext cx="11480533" cy="4828686"/>
          </a:xfrm>
        </p:spPr>
        <p:txBody>
          <a:bodyPr>
            <a:normAutofit/>
          </a:bodyPr>
          <a:lstStyle/>
          <a:p>
            <a:pPr>
              <a:buClr>
                <a:srgbClr val="FF99FF"/>
              </a:buClr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Times New Roman" pitchFamily="18" charset="0"/>
              </a:rPr>
              <a:t>Electro..... Magnetic! </a:t>
            </a:r>
          </a:p>
          <a:p>
            <a:pPr>
              <a:buClr>
                <a:srgbClr val="FF99FF"/>
              </a:buClr>
            </a:pPr>
            <a:endParaRPr lang="en-AU" sz="15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  <a:cs typeface="Times New Roman" pitchFamily="18" charset="0"/>
            </a:endParaRPr>
          </a:p>
          <a:p>
            <a:pPr>
              <a:buClr>
                <a:srgbClr val="FF99FF"/>
              </a:buClr>
            </a:pP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  <a:cs typeface="Times New Roman" pitchFamily="18" charset="0"/>
            </a:endParaRPr>
          </a:p>
          <a:p>
            <a:pPr>
              <a:buClr>
                <a:srgbClr val="FF99FF"/>
              </a:buClr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  <a:cs typeface="Times New Roman" pitchFamily="18" charset="0"/>
            </a:endParaRPr>
          </a:p>
          <a:p>
            <a:pPr>
              <a:buClr>
                <a:srgbClr val="FF99FF"/>
              </a:buClr>
            </a:pP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  <a:cs typeface="Times New Roman" pitchFamily="18" charset="0"/>
            </a:endParaRPr>
          </a:p>
          <a:p>
            <a:pPr>
              <a:buClr>
                <a:srgbClr val="FF99FF"/>
              </a:buClr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  <a:cs typeface="Times New Roman" pitchFamily="18" charset="0"/>
            </a:endParaRPr>
          </a:p>
          <a:p>
            <a:pPr>
              <a:buClr>
                <a:srgbClr val="FF99FF"/>
              </a:buClr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  <a:cs typeface="Times New Roman" pitchFamily="18" charset="0"/>
            </a:endParaRPr>
          </a:p>
          <a:p>
            <a:pPr>
              <a:buClr>
                <a:srgbClr val="FF99FF"/>
              </a:buClr>
            </a:pP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  <a:cs typeface="Times New Roman" pitchFamily="18" charset="0"/>
            </a:endParaRPr>
          </a:p>
          <a:p>
            <a:pPr>
              <a:buClr>
                <a:srgbClr val="FF99FF"/>
              </a:buClr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Times New Roman" pitchFamily="18" charset="0"/>
              </a:rPr>
              <a:t>c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Times New Roman" pitchFamily="18" charset="0"/>
              </a:rPr>
              <a:t> = f </a:t>
            </a:r>
            <a:r>
              <a:rPr lang="el-GR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λ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Times New Roman" pitchFamily="18" charset="0"/>
              </a:rPr>
              <a:t>, where c is constant.                     </a:t>
            </a:r>
            <a:r>
              <a:rPr lang="en-AU" sz="32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Times New Roman" pitchFamily="18" charset="0"/>
              </a:rPr>
              <a:t>The waves are in phase  </a:t>
            </a:r>
          </a:p>
        </p:txBody>
      </p:sp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1" y="523090"/>
            <a:ext cx="12192000" cy="1143000"/>
          </a:xfrm>
        </p:spPr>
        <p:txBody>
          <a:bodyPr>
            <a:no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Family of Electromagnetic Radiation</a:t>
            </a:r>
          </a:p>
        </p:txBody>
      </p:sp>
      <p:pic>
        <p:nvPicPr>
          <p:cNvPr id="5" name="Picture 4" descr="Electroma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39" y="2373676"/>
            <a:ext cx="5502921" cy="3450420"/>
          </a:xfrm>
          <a:prstGeom prst="rect">
            <a:avLst/>
          </a:prstGeom>
        </p:spPr>
      </p:pic>
      <p:pic>
        <p:nvPicPr>
          <p:cNvPr id="30722" name="Picture 2" descr="http://micro.magnet.fsu.edu/primer/java/polarizedlight/emwave/electromagneticwavefigure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2160" y="2373676"/>
            <a:ext cx="6083166" cy="3456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558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23833"/>
            <a:ext cx="12191999" cy="1293028"/>
          </a:xfrm>
        </p:spPr>
        <p:txBody>
          <a:bodyPr>
            <a:noAutofit/>
          </a:bodyPr>
          <a:lstStyle/>
          <a:p>
            <a:pPr algn="ctr"/>
            <a:r>
              <a:rPr lang="en-AU" sz="600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QUANTA</a:t>
            </a:r>
            <a:endParaRPr lang="en-AU" sz="6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19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563651"/>
            <a:ext cx="8610600" cy="1293028"/>
          </a:xfrm>
        </p:spPr>
        <p:txBody>
          <a:bodyPr>
            <a:normAutofit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Black Body Radiation</a:t>
            </a:r>
            <a:endParaRPr lang="en-AU" sz="48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808" y="1650380"/>
            <a:ext cx="11535937" cy="4917688"/>
          </a:xfrm>
        </p:spPr>
        <p:txBody>
          <a:bodyPr>
            <a:noAutofit/>
          </a:bodyPr>
          <a:lstStyle/>
          <a:p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black body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absorbs </a:t>
            </a:r>
            <a:r>
              <a:rPr lang="en-AU" sz="3200" b="1" u="sng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all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the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electromagnetic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radiation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(including light)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that strikes it. To stay in thermal equilibrium, it must emit radiation at the same rate as it absorbs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it. This is black body radiation, and it is thermal radiation. </a:t>
            </a: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 fact, all objects emit thermal radiation (as long as their temperature is above Absolute Zero, or -273.15 degrees Celsius), but no object emits thermal radiation perfectly; rather, they are better at emitting/absorbing some wavelengths of light than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others. </a:t>
            </a: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As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temperature of a blackbody increases, the total amount of light emitted per second (intensity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) increases,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and the wavelength of the spectrum's peak shifts to bluer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colours. This means as the object is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heated to a high temperature, a blackbody will begin to glow with thermal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radiation at peak frequencies. </a:t>
            </a: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0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563651"/>
            <a:ext cx="8610600" cy="1293028"/>
          </a:xfrm>
        </p:spPr>
        <p:txBody>
          <a:bodyPr>
            <a:normAutofit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Black Body Radiation</a:t>
            </a:r>
            <a:endParaRPr lang="en-AU" sz="48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083" y="1650380"/>
            <a:ext cx="11552662" cy="2308303"/>
          </a:xfrm>
        </p:spPr>
        <p:txBody>
          <a:bodyPr>
            <a:noAutofit/>
          </a:bodyPr>
          <a:lstStyle/>
          <a:p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As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temperature of a blackbody increases, the total amount of light emitted per second (intensity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) increases,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and the wavelength of the spectrum's peak shifts to bluer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colours. This means as the object is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heated to a high temperature, a blackbody will begin to glow with thermal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radiation at peak frequencies. </a:t>
            </a: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98" y="3958683"/>
            <a:ext cx="10251688" cy="274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1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574802"/>
            <a:ext cx="8610600" cy="1293028"/>
          </a:xfrm>
        </p:spPr>
        <p:txBody>
          <a:bodyPr>
            <a:normAutofit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Wien’s Law</a:t>
            </a:r>
            <a:endParaRPr lang="en-AU" sz="48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35665"/>
            <a:ext cx="8135815" cy="632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574802"/>
            <a:ext cx="8610600" cy="1293028"/>
          </a:xfrm>
        </p:spPr>
        <p:txBody>
          <a:bodyPr>
            <a:normAutofit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Wien’s Law</a:t>
            </a:r>
            <a:endParaRPr lang="en-AU" sz="48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36999"/>
            <a:ext cx="10820400" cy="46968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4400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λ</a:t>
            </a:r>
            <a:r>
              <a:rPr lang="en-AU" sz="4400" b="1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max</a:t>
            </a:r>
            <a:r>
              <a:rPr lang="en-AU" sz="4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= </a:t>
            </a:r>
            <a:r>
              <a:rPr lang="en-AU" sz="4400" b="1" u="sng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 b  </a:t>
            </a:r>
            <a:r>
              <a:rPr lang="en-AU" sz="4400" b="1" u="sng" dirty="0" smtClean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AU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</a:t>
            </a:r>
            <a:r>
              <a:rPr lang="en-AU" sz="4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             T</a:t>
            </a:r>
            <a:endParaRPr lang="en-AU" sz="44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892175" indent="-534988"/>
            <a:r>
              <a:rPr lang="en-AU" sz="32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λ</a:t>
            </a:r>
            <a:r>
              <a:rPr lang="en-AU" sz="3200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max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–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peak wavelength (m)</a:t>
            </a:r>
          </a:p>
          <a:p>
            <a:pPr marL="892175" indent="-534988"/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T – absolute temperature (K)</a:t>
            </a:r>
          </a:p>
          <a:p>
            <a:pPr marL="892175" indent="-534988"/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b – Wien’s constant </a:t>
            </a:r>
          </a:p>
          <a:p>
            <a:pPr marL="892175" indent="-534988"/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b = 2.898 × 10</a:t>
            </a:r>
            <a:r>
              <a:rPr lang="en-AU" sz="3200" baseline="30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-3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m K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4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574802"/>
            <a:ext cx="8610600" cy="1293028"/>
          </a:xfrm>
        </p:spPr>
        <p:txBody>
          <a:bodyPr>
            <a:normAutofit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Stefan-Boltzmann’s Law</a:t>
            </a:r>
            <a:endParaRPr lang="en-AU" sz="48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36999"/>
            <a:ext cx="10820400" cy="46968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The total power radiated from a black body is given by</a:t>
            </a:r>
          </a:p>
          <a:p>
            <a:pPr marL="0" indent="0">
              <a:buNone/>
            </a:pPr>
            <a:r>
              <a:rPr lang="en-AU" sz="4400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</a:t>
            </a:r>
            <a:r>
              <a:rPr lang="en-AU" sz="4400" b="1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b</a:t>
            </a:r>
            <a:r>
              <a:rPr lang="en-AU" sz="4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= </a:t>
            </a:r>
            <a:r>
              <a:rPr lang="el-GR" sz="4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σ</a:t>
            </a:r>
            <a:r>
              <a:rPr lang="en-AU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</a:t>
            </a:r>
            <a:r>
              <a:rPr lang="en-AU" sz="4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 T</a:t>
            </a:r>
            <a:r>
              <a:rPr lang="en-AU" sz="4400" b="1" baseline="30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4</a:t>
            </a:r>
            <a:endParaRPr lang="en-AU" sz="4400" b="1" baseline="300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892175" indent="-534988"/>
            <a:r>
              <a:rPr lang="en-AU" sz="32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</a:t>
            </a:r>
            <a:r>
              <a:rPr lang="en-AU" sz="3200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b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–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Power (W or J s</a:t>
            </a:r>
            <a:r>
              <a:rPr lang="en-AU" sz="3200" baseline="30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-1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)</a:t>
            </a:r>
          </a:p>
          <a:p>
            <a:pPr marL="892175" indent="-534988"/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 – surface area emitting radiation (m</a:t>
            </a:r>
            <a:r>
              <a:rPr lang="en-AU" sz="3200" baseline="30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2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)</a:t>
            </a:r>
          </a:p>
          <a:p>
            <a:pPr marL="892175" indent="-534988"/>
            <a:r>
              <a:rPr lang="el-GR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σ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– Stefan-Boltzmann’s constant </a:t>
            </a:r>
          </a:p>
          <a:p>
            <a:pPr marL="892175" indent="-534988"/>
            <a:r>
              <a:rPr lang="el-GR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σ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= 5.699 × 10</a:t>
            </a:r>
            <a:r>
              <a:rPr lang="en-AU" sz="3200" baseline="30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-8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W m</a:t>
            </a:r>
            <a:r>
              <a:rPr lang="en-AU" sz="3200" baseline="30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-2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K</a:t>
            </a:r>
            <a:r>
              <a:rPr lang="en-AU" sz="3200" baseline="30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-4</a:t>
            </a:r>
            <a:endParaRPr lang="en-AU" sz="3200" baseline="300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01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5055" y="574803"/>
            <a:ext cx="10786946" cy="1293028"/>
          </a:xfrm>
        </p:spPr>
        <p:txBody>
          <a:bodyPr>
            <a:no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Stefan-Boltzmann’s </a:t>
            </a: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&amp; Wien’s </a:t>
            </a:r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Law</a:t>
            </a:r>
            <a:endParaRPr lang="en-AU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32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Example 7.2a:</a:t>
            </a:r>
            <a:r>
              <a:rPr lang="en-AU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Determine the wavelength emitted from the human body.</a:t>
            </a: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AU" sz="32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Example </a:t>
            </a:r>
            <a:r>
              <a:rPr lang="en-AU" sz="32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7.2b:</a:t>
            </a:r>
            <a:r>
              <a:rPr lang="en-AU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Determine the wavelength emitted from the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Sun given it has a power output of 3.846 × 10</a:t>
            </a:r>
            <a:r>
              <a:rPr lang="en-AU" sz="3200" baseline="30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26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W.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96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574802"/>
            <a:ext cx="8610600" cy="1293028"/>
          </a:xfrm>
        </p:spPr>
        <p:txBody>
          <a:bodyPr>
            <a:normAutofit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PLANCK’S QUANTA</a:t>
            </a:r>
            <a:endParaRPr lang="en-AU" sz="48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746" y="1469985"/>
            <a:ext cx="11374244" cy="51315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Electromagnetic radiation cannot be radiated or absorbed in any arbitrary amount, so Wien’s Law needed additional, but only in discrete “quantum” amounts, called photons. These photons are determined by frequency.</a:t>
            </a:r>
          </a:p>
          <a:p>
            <a:pPr marL="0" indent="0">
              <a:buNone/>
            </a:pPr>
            <a:r>
              <a:rPr lang="en-AU" sz="4400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E</a:t>
            </a:r>
            <a:r>
              <a:rPr lang="en-AU" sz="4400" b="1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quantum</a:t>
            </a:r>
            <a:r>
              <a:rPr lang="en-AU" sz="4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= N h f</a:t>
            </a:r>
            <a:endParaRPr lang="en-AU" sz="44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14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892175" indent="-534988"/>
            <a:r>
              <a:rPr lang="en-AU" sz="32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E</a:t>
            </a:r>
            <a:r>
              <a:rPr lang="en-AU" sz="3200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quantum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–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energy of photon (J)</a:t>
            </a:r>
          </a:p>
          <a:p>
            <a:pPr marL="892175" indent="-534988"/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f – frequency (Hz or s</a:t>
            </a:r>
            <a:r>
              <a:rPr lang="en-AU" sz="3200" baseline="30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-1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)</a:t>
            </a:r>
          </a:p>
          <a:p>
            <a:pPr marL="892175" indent="-534988"/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h = 6.63 × 10</a:t>
            </a:r>
            <a:r>
              <a:rPr lang="en-AU" sz="3200" baseline="30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-34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J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s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(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Planck’s constant) </a:t>
            </a:r>
          </a:p>
          <a:p>
            <a:pPr marL="892175" indent="-534988"/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N – number of photons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97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38491" y="1990846"/>
            <a:ext cx="10799180" cy="486715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AU" sz="32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Example 7.2c: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 100.0 W light globe produces yellow-green light of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wavelength 500.0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nm. Determine the number of photons released from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globe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every minute.</a:t>
            </a:r>
          </a:p>
        </p:txBody>
      </p:sp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51968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PLANCK’S QUANTA</a:t>
            </a:r>
            <a:endParaRPr lang="en-AU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3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 txBox="1">
            <a:spLocks/>
          </p:cNvSpPr>
          <p:nvPr/>
        </p:nvSpPr>
        <p:spPr bwMode="auto">
          <a:xfrm>
            <a:off x="1919536" y="2132856"/>
            <a:ext cx="8229600" cy="54006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b="1" u="sng" dirty="0">
                <a:latin typeface="Arial" pitchFamily="34" charset="0"/>
                <a:cs typeface="Arial" pitchFamily="34" charset="0"/>
              </a:rPr>
              <a:t>Homework</a:t>
            </a:r>
            <a:endParaRPr lang="en-AU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</a:pPr>
            <a:endParaRPr lang="en-AU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</a:pPr>
            <a:endParaRPr lang="en-AU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</a:pPr>
            <a:endParaRPr lang="en-AU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09901" y="2924945"/>
            <a:ext cx="784887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Arial" pitchFamily="34" charset="0"/>
                <a:cs typeface="Arial" pitchFamily="34" charset="0"/>
              </a:rPr>
              <a:t>Complete all questions from Set 7.2 - due first lesson next week.</a:t>
            </a:r>
          </a:p>
          <a:p>
            <a:endParaRPr lang="en-AU" sz="28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Arial" pitchFamily="34" charset="0"/>
                <a:cs typeface="Arial" pitchFamily="34" charset="0"/>
              </a:rPr>
              <a:t>Read </a:t>
            </a:r>
            <a:r>
              <a:rPr lang="en-AU" sz="2800" dirty="0">
                <a:latin typeface="Arial" pitchFamily="34" charset="0"/>
                <a:cs typeface="Arial" pitchFamily="34" charset="0"/>
              </a:rPr>
              <a:t>Chapter </a:t>
            </a:r>
            <a:r>
              <a:rPr lang="en-AU" sz="2800" dirty="0" smtClean="0">
                <a:latin typeface="Arial" pitchFamily="34" charset="0"/>
                <a:cs typeface="Arial" pitchFamily="34" charset="0"/>
              </a:rPr>
              <a:t>7.3, </a:t>
            </a:r>
            <a:r>
              <a:rPr lang="en-AU" sz="2800" dirty="0">
                <a:latin typeface="Arial" pitchFamily="34" charset="0"/>
                <a:cs typeface="Arial" pitchFamily="34" charset="0"/>
              </a:rPr>
              <a:t>page </a:t>
            </a:r>
            <a:r>
              <a:rPr lang="en-AU" sz="2800" dirty="0" smtClean="0">
                <a:latin typeface="Arial" pitchFamily="34" charset="0"/>
                <a:cs typeface="Arial" pitchFamily="34" charset="0"/>
              </a:rPr>
              <a:t>215-223 and answer 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Arial" pitchFamily="34" charset="0"/>
                <a:cs typeface="Arial" pitchFamily="34" charset="0"/>
              </a:rPr>
              <a:t>	     Q1 </a:t>
            </a:r>
            <a:r>
              <a:rPr lang="en-AU" sz="2800" dirty="0">
                <a:latin typeface="Arial" pitchFamily="34" charset="0"/>
                <a:cs typeface="Arial" pitchFamily="34" charset="0"/>
              </a:rPr>
              <a:t>&amp; Q2 Set </a:t>
            </a:r>
            <a:r>
              <a:rPr lang="en-AU" sz="2800" dirty="0" smtClean="0">
                <a:latin typeface="Arial" pitchFamily="34" charset="0"/>
                <a:cs typeface="Arial" pitchFamily="34" charset="0"/>
              </a:rPr>
              <a:t>7.3 </a:t>
            </a:r>
            <a:endParaRPr lang="en-AU" sz="28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Arial" pitchFamily="34" charset="0"/>
                <a:cs typeface="Arial" pitchFamily="34" charset="0"/>
              </a:rPr>
              <a:t>by next lesson.</a:t>
            </a:r>
            <a:endParaRPr lang="en-AU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285750"/>
            <a:ext cx="12192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60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Homework, Context &amp; Keywords</a:t>
            </a:r>
            <a:endParaRPr lang="en-AU" b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05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552617"/>
            <a:ext cx="8610600" cy="1293028"/>
          </a:xfrm>
        </p:spPr>
        <p:txBody>
          <a:bodyPr>
            <a:normAutofit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Production of EM Waves</a:t>
            </a:r>
            <a:endParaRPr lang="en-AU" sz="48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259" y="1752600"/>
            <a:ext cx="11405937" cy="4773328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  <a:buClr>
                <a:srgbClr val="FF99FF"/>
              </a:buClr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An </a:t>
            </a:r>
            <a:r>
              <a:rPr lang="en-AU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accelerating charged particle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produces an electromagnetic (EM) wave. 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>
              <a:spcBef>
                <a:spcPts val="2400"/>
              </a:spcBef>
              <a:buClr>
                <a:srgbClr val="FF99FF"/>
              </a:buClr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Electromagnetic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waves are electric and magnetic fields traveling through empty space with the speed of light c. 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>
              <a:spcBef>
                <a:spcPts val="2400"/>
              </a:spcBef>
              <a:buClr>
                <a:srgbClr val="FF99FF"/>
              </a:buClr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charged particle oscillating about an equilibrium position is an accelerating charged particle. 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>
              <a:spcBef>
                <a:spcPts val="2400"/>
              </a:spcBef>
              <a:buClr>
                <a:srgbClr val="FF99FF"/>
              </a:buClr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If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its frequency of oscillation is f, then it produces an electromagnetic wave with frequency f. 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49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45522"/>
            <a:ext cx="9448800" cy="1825096"/>
          </a:xfrm>
        </p:spPr>
        <p:txBody>
          <a:bodyPr>
            <a:normAutofit/>
          </a:bodyPr>
          <a:lstStyle/>
          <a:p>
            <a:r>
              <a:rPr lang="en-AU" sz="6600" dirty="0" smtClean="0"/>
              <a:t>Light AS A Photon</a:t>
            </a:r>
            <a:endParaRPr lang="en-AU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74318"/>
            <a:ext cx="9448800" cy="1697680"/>
          </a:xfrm>
        </p:spPr>
        <p:txBody>
          <a:bodyPr>
            <a:normAutofit/>
          </a:bodyPr>
          <a:lstStyle/>
          <a:p>
            <a:r>
              <a:rPr lang="en-AU" sz="3200" dirty="0" smtClean="0"/>
              <a:t>Chapter 7.3</a:t>
            </a:r>
          </a:p>
          <a:p>
            <a:r>
              <a:rPr lang="en-AU" sz="3200" dirty="0" smtClean="0"/>
              <a:t>Pages 215 – 223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76602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23833"/>
            <a:ext cx="12191999" cy="1293028"/>
          </a:xfrm>
        </p:spPr>
        <p:txBody>
          <a:bodyPr>
            <a:noAutofit/>
          </a:bodyPr>
          <a:lstStyle/>
          <a:p>
            <a:pPr algn="ctr"/>
            <a:r>
              <a:rPr lang="en-AU" sz="6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PRINCIPLES </a:t>
            </a:r>
            <a:br>
              <a:rPr lang="en-AU" sz="6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AU" sz="6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OF DUALITY</a:t>
            </a:r>
            <a:endParaRPr lang="en-AU" sz="6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7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74074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Principles of Duality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5459" y="2061424"/>
            <a:ext cx="11261125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Light is usually described as being both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89852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b="1" u="sng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particle-like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(e.g. photoelectric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effect) and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89852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b="1" u="sng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wave-like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(e.g. Young’s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double slit experiment)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its behaviour.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71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518628"/>
            <a:ext cx="8610600" cy="1293028"/>
          </a:xfrm>
        </p:spPr>
        <p:txBody>
          <a:bodyPr>
            <a:normAutofit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Principles of Duality</a:t>
            </a:r>
            <a:endParaRPr lang="en-AU" sz="48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55372" y="1428751"/>
          <a:ext cx="11738920" cy="5310482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5869460"/>
                <a:gridCol w="5869460"/>
              </a:tblGrid>
              <a:tr h="386629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b="1" u="none" strike="noStrike" baseline="0" dirty="0">
                          <a:solidFill>
                            <a:srgbClr val="002060"/>
                          </a:solidFill>
                        </a:rPr>
                        <a:t>Behaviour of light </a:t>
                      </a:r>
                      <a:r>
                        <a:rPr lang="en-AU" sz="2400" b="1" u="none" strike="noStrike" baseline="0" dirty="0" smtClean="0">
                          <a:solidFill>
                            <a:srgbClr val="002060"/>
                          </a:solidFill>
                        </a:rPr>
                        <a:t>as particles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b="1" u="none" strike="noStrike" baseline="0" dirty="0">
                          <a:solidFill>
                            <a:srgbClr val="002060"/>
                          </a:solidFill>
                        </a:rPr>
                        <a:t>Behaviour of light </a:t>
                      </a:r>
                      <a:r>
                        <a:rPr lang="en-AU" sz="2400" b="1" u="none" strike="noStrike" baseline="0" dirty="0" smtClean="0">
                          <a:solidFill>
                            <a:srgbClr val="002060"/>
                          </a:solidFill>
                        </a:rPr>
                        <a:t>as waves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86629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Linear propagation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Linear propagation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767515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Intensity reduces with the square of the distance from the source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Intensity reduces with the square of the distance from the source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86629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Reflection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Reflection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86629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 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Refraction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750728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Modelling of light paths around mirrors and lenses with geometric optics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 smtClean="0">
                          <a:solidFill>
                            <a:srgbClr val="002060"/>
                          </a:solidFill>
                        </a:rPr>
                        <a:t>Modelling </a:t>
                      </a:r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of light paths around mirrors and lenses with wave optics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06858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 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Light beams crossing </a:t>
                      </a:r>
                      <a:r>
                        <a:rPr lang="en-AU" sz="2400" u="none" strike="noStrike" baseline="0" dirty="0" smtClean="0">
                          <a:solidFill>
                            <a:srgbClr val="002060"/>
                          </a:solidFill>
                        </a:rPr>
                        <a:t>paths undisturbed (no change to the individual energies)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767515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 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baseline="0" dirty="0">
                          <a:solidFill>
                            <a:srgbClr val="002060"/>
                          </a:solidFill>
                        </a:rPr>
                        <a:t>Partial reflection and transmission of light at a boundary</a:t>
                      </a:r>
                      <a:endParaRPr lang="en-AU" sz="2400" b="1" i="0" u="none" strike="noStrike" baseline="0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89087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dirty="0">
                          <a:solidFill>
                            <a:srgbClr val="002060"/>
                          </a:solidFill>
                        </a:rPr>
                        <a:t> </a:t>
                      </a:r>
                      <a:endParaRPr lang="en-AU" sz="2400" b="1" i="0" u="none" strike="noStrike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dirty="0">
                          <a:solidFill>
                            <a:srgbClr val="002060"/>
                          </a:solidFill>
                        </a:rPr>
                        <a:t>Diffraction</a:t>
                      </a:r>
                      <a:endParaRPr lang="en-AU" sz="2400" b="1" i="0" u="none" strike="noStrike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89087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u="none" strike="noStrike" dirty="0" smtClean="0">
                          <a:solidFill>
                            <a:srgbClr val="002060"/>
                          </a:solidFill>
                        </a:rPr>
                        <a:t>Photoelectric effect</a:t>
                      </a:r>
                      <a:endParaRPr lang="en-AU" sz="2400" b="1" i="0" u="none" strike="noStrike" dirty="0" smtClean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2400" b="1" i="0" u="none" strike="noStrike" dirty="0">
                        <a:solidFill>
                          <a:srgbClr val="002060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5056" marR="5056" marT="5056" marB="0" anchor="b">
                    <a:lnL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83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2579571" y="532885"/>
            <a:ext cx="9612429" cy="1143000"/>
          </a:xfrm>
        </p:spPr>
        <p:txBody>
          <a:bodyPr>
            <a:normAutofit fontScale="90000"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Principles of </a:t>
            </a: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Duality</a:t>
            </a:r>
            <a:b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</a:b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- RAY MODEL</a:t>
            </a:r>
            <a:endParaRPr lang="en-AU" sz="48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www.matrix44.net/cms/wp-content/uploads/2011/03/ads_diffuse_light_rays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2459016"/>
            <a:ext cx="6120680" cy="436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2.gstatic.com/images?q=tbn:ANd9GcQYVmewaLGhZYrIicJRHZtNq8lCErXUEnOT9xYJA_l3g7qYaAKS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45" y="1675885"/>
            <a:ext cx="504055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79642" y="2459016"/>
            <a:ext cx="34846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Straight line.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Changes directions when interacting with materials.</a:t>
            </a:r>
          </a:p>
        </p:txBody>
      </p:sp>
    </p:spTree>
    <p:extLst>
      <p:ext uri="{BB962C8B-B14F-4D97-AF65-F5344CB8AC3E}">
        <p14:creationId xmlns:p14="http://schemas.microsoft.com/office/powerpoint/2010/main" val="231753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64883"/>
            <a:ext cx="8229600" cy="1143000"/>
          </a:xfrm>
        </p:spPr>
        <p:txBody>
          <a:bodyPr>
            <a:no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Principles of </a:t>
            </a: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Duality</a:t>
            </a:r>
            <a:b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</a:b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- Wave </a:t>
            </a:r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91170" y="1914529"/>
            <a:ext cx="90741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Interference and Diffraction.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Electromagnetic wave in a vacuum or a medium.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178" y="3198394"/>
            <a:ext cx="3663718" cy="36637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3" y="3182814"/>
            <a:ext cx="5861392" cy="367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8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2404712" y="545633"/>
            <a:ext cx="9787288" cy="1143000"/>
          </a:xfrm>
        </p:spPr>
        <p:txBody>
          <a:bodyPr>
            <a:no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Principles of Duality</a:t>
            </a:r>
            <a:b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</a:br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- Photon </a:t>
            </a:r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1279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buFont typeface="Arial" pitchFamily="34" charset="0"/>
              <a:buChar char="•"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Photons act as packets of particles that allows interaction with atoms.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736" y="3085840"/>
            <a:ext cx="12367736" cy="37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8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23833"/>
            <a:ext cx="12191999" cy="1293028"/>
          </a:xfrm>
        </p:spPr>
        <p:txBody>
          <a:bodyPr>
            <a:noAutofit/>
          </a:bodyPr>
          <a:lstStyle/>
          <a:p>
            <a:pPr algn="ctr"/>
            <a:r>
              <a:rPr lang="en-AU" sz="6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LIGHT AS A </a:t>
            </a:r>
            <a:br>
              <a:rPr lang="en-AU" sz="6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AU" sz="6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Photon</a:t>
            </a:r>
            <a:endParaRPr lang="en-AU" sz="6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06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51967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Photons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8815" y="1857364"/>
            <a:ext cx="11401063" cy="4500594"/>
          </a:xfrm>
        </p:spPr>
        <p:txBody>
          <a:bodyPr rtlCol="0">
            <a:noAutofit/>
          </a:bodyPr>
          <a:lstStyle/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Units of measurement for energy when dealing with electromagnetic radiation are </a:t>
            </a:r>
            <a:r>
              <a:rPr lang="en-AU" sz="3200" u="sng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electro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200" u="sng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volts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as energy is usually so small of a value. </a:t>
            </a: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Electron volts is the energy that a single electron would gain after passing through a one volt field.</a:t>
            </a: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		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          1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eV = 1.6 x 10</a:t>
            </a:r>
            <a:r>
              <a:rPr lang="en-AU" sz="3200" baseline="30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-19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J</a:t>
            </a: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8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40393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Stopping Voltage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3538" y="1857363"/>
            <a:ext cx="11597833" cy="4832803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Emission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of electrons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is caused by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 “fixed” frequency of the incident light hitting the metal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 By applying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 negative voltage through the metal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emission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of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electrons can be reduced (or stopped).</a:t>
            </a:r>
          </a:p>
          <a:p>
            <a:pPr marL="0" indent="0">
              <a:buNone/>
            </a:pPr>
            <a:endParaRPr lang="en-AU" sz="24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2605088" indent="0">
              <a:buNone/>
              <a:tabLst>
                <a:tab pos="3136900" algn="l"/>
              </a:tabLst>
            </a:pPr>
            <a:r>
              <a:rPr lang="en-AU" sz="4000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</a:t>
            </a:r>
            <a:r>
              <a:rPr lang="en-AU" sz="4000" b="1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k</a:t>
            </a:r>
            <a:r>
              <a:rPr lang="en-AU" sz="40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= ½ m v</a:t>
            </a:r>
            <a:r>
              <a:rPr lang="en-AU" sz="4000" b="1" baseline="-25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max</a:t>
            </a:r>
            <a:r>
              <a:rPr lang="en-AU" sz="4000" b="1" baseline="30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2</a:t>
            </a:r>
            <a:r>
              <a:rPr lang="en-AU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endParaRPr lang="en-AU" sz="40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2605088" indent="0">
              <a:buNone/>
              <a:tabLst>
                <a:tab pos="3136900" algn="l"/>
              </a:tabLst>
            </a:pPr>
            <a:r>
              <a:rPr lang="en-AU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AU" sz="40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= V</a:t>
            </a:r>
            <a:r>
              <a:rPr lang="en-AU" sz="4000" b="1" baseline="-25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</a:t>
            </a:r>
            <a:r>
              <a:rPr lang="en-AU" sz="40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q </a:t>
            </a:r>
          </a:p>
          <a:p>
            <a:pPr marL="2605088" indent="0">
              <a:buNone/>
              <a:tabLst>
                <a:tab pos="3136900" algn="l"/>
              </a:tabLst>
            </a:pPr>
            <a:endParaRPr lang="en-AU" sz="4800" b="1" baseline="-250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07200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552617"/>
            <a:ext cx="8610600" cy="1293028"/>
          </a:xfrm>
        </p:spPr>
        <p:txBody>
          <a:bodyPr>
            <a:normAutofit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Production of EM Waves</a:t>
            </a:r>
            <a:endParaRPr lang="en-AU" sz="48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29" y="1561548"/>
            <a:ext cx="7049329" cy="509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9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3539" y="1694968"/>
            <a:ext cx="11551534" cy="5163032"/>
          </a:xfrm>
        </p:spPr>
        <p:txBody>
          <a:bodyPr rtlCol="0">
            <a:noAutofit/>
          </a:bodyPr>
          <a:lstStyle/>
          <a:p>
            <a:pPr marL="0" indent="0">
              <a:buNone/>
              <a:tabLst>
                <a:tab pos="1168400" algn="l"/>
              </a:tabLst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where	</a:t>
            </a:r>
            <a:r>
              <a:rPr lang="en-AU" sz="32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</a:t>
            </a:r>
            <a:r>
              <a:rPr lang="en-AU" sz="3200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k</a:t>
            </a:r>
            <a:r>
              <a:rPr lang="en-AU" sz="3200" baseline="-25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(max</a:t>
            </a:r>
            <a:r>
              <a:rPr lang="en-AU" sz="3200" baseline="-25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)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– released electrons kinetic energy (J)</a:t>
            </a:r>
          </a:p>
          <a:p>
            <a:pPr marL="116840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= 9.11 x 10</a:t>
            </a:r>
            <a:r>
              <a:rPr lang="en-AU" sz="3200" baseline="30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-31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kg (mass of an electron)</a:t>
            </a:r>
          </a:p>
          <a:p>
            <a:pPr marL="1168400" indent="0">
              <a:buNone/>
            </a:pPr>
            <a:r>
              <a:rPr lang="en-AU" sz="32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v</a:t>
            </a:r>
            <a:r>
              <a:rPr lang="en-AU" sz="3200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max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– maximum emission velocity (ms</a:t>
            </a:r>
            <a:r>
              <a:rPr lang="en-AU" sz="3200" baseline="30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-1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)</a:t>
            </a:r>
          </a:p>
          <a:p>
            <a:pPr marL="116840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V</a:t>
            </a:r>
            <a:r>
              <a:rPr lang="en-AU" sz="3200" baseline="-25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– applied voltage to prevent excitation of charged particle, such as an electron (V)</a:t>
            </a:r>
          </a:p>
          <a:p>
            <a:pPr marL="116840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q – charge of particle (C)</a:t>
            </a:r>
          </a:p>
          <a:p>
            <a:pPr marL="116840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51968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Stopping Voltage</a:t>
            </a:r>
            <a:endParaRPr lang="en-AU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7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51968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Stopping Voltage</a:t>
            </a:r>
            <a:endParaRPr lang="en-AU" sz="3600" b="1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42389" y="1481560"/>
            <a:ext cx="6956385" cy="5376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2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Current is directly proportional to the intensity of light (bright or dull).</a:t>
            </a:r>
          </a:p>
          <a:p>
            <a:pPr marL="0" indent="0"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 the first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diagram as the intensity increases so does the current, but the stopping voltage is unchanged.</a:t>
            </a:r>
          </a:p>
          <a:p>
            <a:pPr marL="0" indent="0">
              <a:buNone/>
            </a:pPr>
            <a:r>
              <a:rPr lang="en-AU" sz="32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Stopping voltage is directly proportional to the frequency (or energy) of light.</a:t>
            </a:r>
          </a:p>
          <a:p>
            <a:pPr marL="0" indent="0"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 the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second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diagram as the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frequency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increases so does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stopping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voltage,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but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current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is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unchanged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</a:t>
            </a:r>
            <a:endParaRPr lang="en-AU" sz="3200" dirty="0">
              <a:latin typeface="Corbel" panose="020B05030202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" y="600188"/>
            <a:ext cx="4681914" cy="625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6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3539" y="1400537"/>
            <a:ext cx="5903089" cy="5457463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AU" sz="32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Example 7.3a: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 sample of potassium is used as the cathode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of a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photocell with which the photoelectric effect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is studied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 When green light of a particular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intensity is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shone onto the cathode, the following </a:t>
            </a:r>
            <a:r>
              <a:rPr lang="en-AU" sz="32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−</a:t>
            </a:r>
            <a:r>
              <a:rPr lang="en-AU" sz="32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V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graph is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obtained. Also, the threshold frequency for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this sample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is found to lie in the yellow region of the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visible spectrum.</a:t>
            </a:r>
          </a:p>
          <a:p>
            <a:pPr marL="0" indent="0">
              <a:buNone/>
            </a:pPr>
            <a:r>
              <a:rPr lang="en-AU" sz="32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PTO</a:t>
            </a:r>
            <a:endParaRPr lang="en-AU" sz="3200" b="1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51968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Stopping Voltage</a:t>
            </a:r>
            <a:endParaRPr lang="en-AU" sz="36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629" y="1567646"/>
            <a:ext cx="5587369" cy="430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9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8344" y="1493134"/>
            <a:ext cx="11702005" cy="5364866"/>
          </a:xfrm>
        </p:spPr>
        <p:txBody>
          <a:bodyPr rtlCol="0">
            <a:noAutofit/>
          </a:bodyPr>
          <a:lstStyle/>
          <a:p>
            <a:pPr marL="4479925" indent="0">
              <a:buNone/>
            </a:pPr>
            <a:r>
              <a:rPr lang="en-AU" sz="32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Example 7.3a: continued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5022850" indent="-5143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What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current reading would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be expected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if red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light was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shone onto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cathode?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Draw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</a:t>
            </a:r>
            <a:r>
              <a:rPr lang="en-AU" sz="32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−</a:t>
            </a:r>
            <a:r>
              <a:rPr lang="en-AU" sz="32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V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graph that would result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if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intensity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of the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incident green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light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was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doubled.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Draw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</a:t>
            </a:r>
            <a:r>
              <a:rPr lang="en-AU" sz="32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−</a:t>
            </a:r>
            <a:r>
              <a:rPr lang="en-AU" sz="32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V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graph that would result if violet light of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 very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low intensity was incident upon the cathode.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When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UV light is incident upon the cathode,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stopping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voltage is found to be −2.25 V.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Determine the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maximum kinetic energy</a:t>
            </a:r>
          </a:p>
        </p:txBody>
      </p:sp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51968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Stopping Voltage</a:t>
            </a:r>
            <a:endParaRPr lang="en-AU" sz="36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710895" cy="34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8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42925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Photons Energy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2425" y="1685925"/>
            <a:ext cx="11401425" cy="4608512"/>
          </a:xfrm>
        </p:spPr>
        <p:txBody>
          <a:bodyPr rtlCol="0">
            <a:noAutofit/>
          </a:bodyPr>
          <a:lstStyle/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Photons explain how energy is transferred (carried) with “light”. </a:t>
            </a: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wave theory of light suggests a continuous motion of energy. </a:t>
            </a: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However, photons are part of the particle theory of light and suggests each photon “packet” will be entirely absorbed by a particle, such as an electron, transferring all its energy to its particle.</a:t>
            </a:r>
          </a:p>
        </p:txBody>
      </p:sp>
    </p:spTree>
    <p:extLst>
      <p:ext uri="{BB962C8B-B14F-4D97-AF65-F5344CB8AC3E}">
        <p14:creationId xmlns:p14="http://schemas.microsoft.com/office/powerpoint/2010/main" val="224605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14350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Photons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857364"/>
                <a:ext cx="10725150" cy="5429288"/>
              </a:xfrm>
            </p:spPr>
            <p:txBody>
              <a:bodyPr rtlCol="0">
                <a:noAutofit/>
              </a:bodyPr>
              <a:lstStyle/>
              <a:p>
                <a:pPr marL="0" indent="0">
                  <a:buNone/>
                </a:pPr>
                <a:r>
                  <a:rPr lang="en-AU" sz="32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Each photon packet carries different discrete bundles of energy dependent on the frequency of that photon.</a:t>
                </a:r>
              </a:p>
              <a:p>
                <a:pPr marL="0" indent="0">
                  <a:buNone/>
                </a:pP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	</a:t>
                </a:r>
                <a:r>
                  <a:rPr lang="en-AU" sz="40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	E</a:t>
                </a:r>
                <a:r>
                  <a:rPr lang="en-AU" sz="4000" b="1" baseline="-25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ph</a:t>
                </a:r>
                <a:r>
                  <a:rPr lang="en-AU" sz="40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= </a:t>
                </a:r>
                <a:r>
                  <a:rPr lang="en-AU" sz="40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h 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4000" b="1" i="1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4000" b="1" i="1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  <m:t>𝒉</m:t>
                        </m:r>
                        <m:r>
                          <a:rPr lang="en-AU" sz="4000" b="1" i="1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AU" sz="4000" b="1" i="1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  <m:t>𝒄</m:t>
                        </m:r>
                      </m:num>
                      <m:den>
                        <m:r>
                          <a:rPr lang="el-GR" sz="4000" b="1" i="1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  <m:t>𝝀</m:t>
                        </m:r>
                      </m:den>
                    </m:f>
                  </m:oMath>
                </a14:m>
                <a:r>
                  <a:rPr lang="en-AU" sz="40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AU" sz="40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  (</a:t>
                </a:r>
                <a:r>
                  <a:rPr lang="en-AU" sz="40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per photon)</a:t>
                </a:r>
              </a:p>
              <a:p>
                <a:pPr marL="0" indent="0">
                  <a:buNone/>
                </a:pP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			E</a:t>
                </a:r>
                <a:r>
                  <a:rPr lang="en-AU" sz="3200" baseline="-25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ph</a:t>
                </a: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= energy of the photon (J)</a:t>
                </a:r>
              </a:p>
              <a:p>
                <a:pPr marL="0" indent="0">
                  <a:buNone/>
                </a:pP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			h = 6.63 x 10</a:t>
                </a:r>
                <a:r>
                  <a:rPr lang="en-AU" sz="3200" baseline="30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-34</a:t>
                </a: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AU" sz="32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J s </a:t>
                </a: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(Planck’s constant)</a:t>
                </a:r>
              </a:p>
              <a:p>
                <a:pPr marL="0" indent="0">
                  <a:buNone/>
                </a:pP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			</a:t>
                </a:r>
                <a:r>
                  <a:rPr lang="en-AU" sz="32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f = </a:t>
                </a: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frequency (Hz)</a:t>
                </a:r>
              </a:p>
              <a:p>
                <a:pPr marL="0" indent="0">
                  <a:buNone/>
                </a:pPr>
                <a:r>
                  <a:rPr lang="en-AU" sz="32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			</a:t>
                </a:r>
                <a:r>
                  <a:rPr lang="el-GR" sz="32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λ</a:t>
                </a:r>
                <a:r>
                  <a:rPr lang="en-AU" sz="32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= </a:t>
                </a: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wavelength (m)</a:t>
                </a:r>
              </a:p>
              <a:p>
                <a:pPr marL="0" indent="0">
                  <a:buNone/>
                </a:pP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			c = 3 x 10</a:t>
                </a:r>
                <a:r>
                  <a:rPr lang="en-AU" sz="3200" baseline="30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8</a:t>
                </a: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AU" sz="32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m s</a:t>
                </a:r>
                <a:r>
                  <a:rPr lang="en-AU" sz="3200" baseline="300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-1</a:t>
                </a:r>
                <a:r>
                  <a:rPr lang="en-AU" sz="32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AU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orbel" panose="020B0503020204020204" pitchFamily="34" charset="0"/>
                  </a:rPr>
                  <a:t>(speed of light)</a:t>
                </a:r>
              </a:p>
              <a:p>
                <a:pPr marL="0" indent="0">
                  <a:buNone/>
                </a:pPr>
                <a:endParaRPr lang="en-AU" sz="32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857364"/>
                <a:ext cx="10725150" cy="5429288"/>
              </a:xfrm>
              <a:blipFill rotWithShape="0">
                <a:blip r:embed="rId2"/>
                <a:stretch>
                  <a:fillRect l="-1421" t="-236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77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42925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Photons</a:t>
            </a:r>
            <a:endParaRPr lang="en-AU" sz="3600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1500" y="1929372"/>
            <a:ext cx="9988996" cy="459597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AU" sz="32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Example 7.3b: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How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many photons are released from a standard 75 W globe every minute, given it produces a yellow-orange light of wavelength 610nm?</a:t>
            </a: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64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9151" y="4124326"/>
            <a:ext cx="10591800" cy="723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8172451" y="4848226"/>
            <a:ext cx="3238500" cy="138112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5543551" y="4848226"/>
            <a:ext cx="2628900" cy="13811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2595565" y="4848226"/>
            <a:ext cx="2947986" cy="13811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14350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Photons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2425" y="1362076"/>
            <a:ext cx="11372850" cy="534352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When light shines on a metal atom, then the least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bound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electron in that metal will be the first to excite and exit the atom. Using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</a:t>
            </a:r>
            <a:r>
              <a:rPr lang="en-AU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law </a:t>
            </a:r>
            <a:r>
              <a:rPr lang="en-AU" sz="32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of conservation </a:t>
            </a:r>
            <a:r>
              <a:rPr lang="en-AU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of energy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, all the energy of the photon, </a:t>
            </a:r>
            <a:r>
              <a:rPr lang="en-AU" sz="3200" i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hf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, will be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passed to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electron. Some of this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energy, </a:t>
            </a:r>
            <a:r>
              <a:rPr lang="en-AU" sz="32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, will enable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electron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to escape from the metal, and the remainder will be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converted to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kinetic energy for the electron, </a:t>
            </a:r>
            <a:r>
              <a:rPr lang="en-AU" sz="3200" i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</a:t>
            </a:r>
            <a:r>
              <a:rPr lang="en-AU" sz="3200" baseline="-25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k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(max).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AU" sz="4400" b="1" dirty="0" smtClean="0">
                <a:solidFill>
                  <a:srgbClr val="002060"/>
                </a:solidFill>
                <a:latin typeface="Corbel" panose="020B0503020204020204" pitchFamily="34" charset="0"/>
              </a:rPr>
              <a:t>     </a:t>
            </a:r>
            <a:r>
              <a:rPr lang="en-AU" sz="4400" b="1" dirty="0" err="1" smtClean="0">
                <a:solidFill>
                  <a:srgbClr val="002060"/>
                </a:solidFill>
                <a:latin typeface="Corbel" panose="020B0503020204020204" pitchFamily="34" charset="0"/>
              </a:rPr>
              <a:t>E</a:t>
            </a:r>
            <a:r>
              <a:rPr lang="en-AU" sz="4400" b="1" baseline="-25000" dirty="0" err="1" smtClean="0">
                <a:solidFill>
                  <a:srgbClr val="002060"/>
                </a:solidFill>
                <a:latin typeface="Corbel" panose="020B0503020204020204" pitchFamily="34" charset="0"/>
              </a:rPr>
              <a:t>k</a:t>
            </a:r>
            <a:r>
              <a:rPr lang="en-AU" sz="4400" b="1" baseline="-25000" dirty="0" smtClean="0">
                <a:solidFill>
                  <a:srgbClr val="002060"/>
                </a:solidFill>
                <a:latin typeface="Corbel" panose="020B0503020204020204" pitchFamily="34" charset="0"/>
              </a:rPr>
              <a:t>(max</a:t>
            </a:r>
            <a:r>
              <a:rPr lang="en-AU" sz="4400" b="1" baseline="-25000" dirty="0">
                <a:solidFill>
                  <a:srgbClr val="002060"/>
                </a:solidFill>
                <a:latin typeface="Corbel" panose="020B0503020204020204" pitchFamily="34" charset="0"/>
              </a:rPr>
              <a:t>)</a:t>
            </a:r>
            <a:r>
              <a:rPr lang="en-AU" sz="4400" b="1" dirty="0">
                <a:solidFill>
                  <a:srgbClr val="002060"/>
                </a:solidFill>
                <a:latin typeface="Corbel" panose="020B0503020204020204" pitchFamily="34" charset="0"/>
              </a:rPr>
              <a:t> = ½ m v</a:t>
            </a:r>
            <a:r>
              <a:rPr lang="en-AU" sz="4400" b="1" baseline="-25000" dirty="0">
                <a:solidFill>
                  <a:srgbClr val="002060"/>
                </a:solidFill>
                <a:latin typeface="Corbel" panose="020B0503020204020204" pitchFamily="34" charset="0"/>
              </a:rPr>
              <a:t>max</a:t>
            </a:r>
            <a:r>
              <a:rPr lang="en-AU" sz="4400" b="1" baseline="30000" dirty="0">
                <a:solidFill>
                  <a:srgbClr val="002060"/>
                </a:solidFill>
                <a:latin typeface="Corbel" panose="020B0503020204020204" pitchFamily="34" charset="0"/>
              </a:rPr>
              <a:t>2</a:t>
            </a:r>
            <a:r>
              <a:rPr lang="en-AU" sz="4400" b="1" dirty="0">
                <a:solidFill>
                  <a:srgbClr val="002060"/>
                </a:solidFill>
                <a:latin typeface="Corbel" panose="020B0503020204020204" pitchFamily="34" charset="0"/>
              </a:rPr>
              <a:t> </a:t>
            </a:r>
            <a:r>
              <a:rPr lang="en-AU" sz="4400" b="1" dirty="0" smtClean="0">
                <a:solidFill>
                  <a:srgbClr val="002060"/>
                </a:solidFill>
                <a:latin typeface="Corbel" panose="020B0503020204020204" pitchFamily="34" charset="0"/>
              </a:rPr>
              <a:t>=       </a:t>
            </a:r>
            <a:r>
              <a:rPr lang="en-AU" sz="4400" b="1" dirty="0" err="1" smtClean="0">
                <a:solidFill>
                  <a:srgbClr val="002060"/>
                </a:solidFill>
                <a:latin typeface="Corbel" panose="020B0503020204020204" pitchFamily="34" charset="0"/>
              </a:rPr>
              <a:t>hf</a:t>
            </a:r>
            <a:r>
              <a:rPr lang="en-AU" sz="4400" b="1" dirty="0" smtClean="0">
                <a:solidFill>
                  <a:srgbClr val="002060"/>
                </a:solidFill>
                <a:latin typeface="Corbel" panose="020B0503020204020204" pitchFamily="34" charset="0"/>
              </a:rPr>
              <a:t>         </a:t>
            </a:r>
            <a:r>
              <a:rPr lang="en-AU" sz="4400" b="1" dirty="0">
                <a:solidFill>
                  <a:srgbClr val="002060"/>
                </a:solidFill>
                <a:latin typeface="Corbel" panose="020B0503020204020204" pitchFamily="34" charset="0"/>
              </a:rPr>
              <a:t>–  </a:t>
            </a:r>
            <a:r>
              <a:rPr lang="en-AU" sz="4400" b="1" dirty="0" smtClean="0">
                <a:solidFill>
                  <a:srgbClr val="002060"/>
                </a:solidFill>
                <a:latin typeface="Corbel" panose="020B0503020204020204" pitchFamily="34" charset="0"/>
              </a:rPr>
              <a:t>       </a:t>
            </a:r>
            <a:r>
              <a:rPr lang="en-AU" sz="4400" b="1" dirty="0">
                <a:solidFill>
                  <a:srgbClr val="002060"/>
                </a:solidFill>
                <a:latin typeface="Corbel" panose="020B0503020204020204" pitchFamily="34" charset="0"/>
              </a:rPr>
              <a:t>W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                 </a:t>
            </a:r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  <a:latin typeface="Corbel" panose="020B0503020204020204" pitchFamily="34" charset="0"/>
              </a:rPr>
              <a:t>Maximum</a:t>
            </a:r>
            <a:r>
              <a:rPr lang="en-AU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           </a:t>
            </a:r>
            <a:r>
              <a:rPr lang="en-AU" sz="2800" dirty="0" smtClean="0">
                <a:solidFill>
                  <a:schemeClr val="bg1"/>
                </a:solidFill>
                <a:latin typeface="Corbel" panose="020B0503020204020204" pitchFamily="34" charset="0"/>
              </a:rPr>
              <a:t>=</a:t>
            </a:r>
            <a:r>
              <a:rPr lang="en-AU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</a:t>
            </a:r>
            <a:r>
              <a:rPr lang="en-AU" sz="2800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Energy </a:t>
            </a:r>
            <a:r>
              <a:rPr lang="en-AU" sz="2800" dirty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carried </a:t>
            </a:r>
            <a:r>
              <a:rPr lang="en-AU" sz="2800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2800" dirty="0" smtClean="0">
                <a:solidFill>
                  <a:schemeClr val="bg1"/>
                </a:solidFill>
                <a:latin typeface="Corbel" panose="020B0503020204020204" pitchFamily="34" charset="0"/>
              </a:rPr>
              <a:t>–</a:t>
            </a:r>
            <a:r>
              <a:rPr lang="en-AU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2800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Binding energy of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AU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                   </a:t>
            </a:r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  <a:latin typeface="Corbel" panose="020B0503020204020204" pitchFamily="34" charset="0"/>
              </a:rPr>
              <a:t>Kinetic</a:t>
            </a:r>
            <a:r>
              <a:rPr lang="en-AU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2800" dirty="0">
                <a:solidFill>
                  <a:schemeClr val="accent4">
                    <a:lumMod val="50000"/>
                  </a:schemeClr>
                </a:solidFill>
                <a:latin typeface="Corbel" panose="020B0503020204020204" pitchFamily="34" charset="0"/>
              </a:rPr>
              <a:t>energy</a:t>
            </a:r>
            <a:r>
              <a:rPr lang="en-AU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  </a:t>
            </a:r>
            <a:r>
              <a:rPr lang="en-AU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</a:t>
            </a:r>
            <a:r>
              <a:rPr lang="en-AU" sz="2800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by </a:t>
            </a:r>
            <a:r>
              <a:rPr lang="en-AU" sz="2800" dirty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photon </a:t>
            </a:r>
            <a:r>
              <a:rPr lang="en-AU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         </a:t>
            </a:r>
            <a:r>
              <a:rPr lang="en-AU" sz="2800" dirty="0" smtClean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the </a:t>
            </a:r>
            <a:r>
              <a:rPr lang="en-AU" sz="2800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least </a:t>
            </a:r>
            <a:r>
              <a:rPr lang="en-AU" sz="2800" dirty="0" smtClean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tightly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800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AU" sz="2800" dirty="0" smtClean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								 bound electron.</a:t>
            </a:r>
            <a:endParaRPr lang="en-AU" sz="28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where W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= h f</a:t>
            </a:r>
            <a:r>
              <a:rPr lang="en-AU" sz="3200" baseline="-25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</a:t>
            </a:r>
          </a:p>
          <a:p>
            <a:pPr marL="0" indent="0"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	</a:t>
            </a: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38151" y="1857364"/>
            <a:ext cx="11753850" cy="5000636"/>
          </a:xfrm>
        </p:spPr>
        <p:txBody>
          <a:bodyPr rtlCol="0">
            <a:noAutofit/>
          </a:bodyPr>
          <a:lstStyle/>
          <a:p>
            <a:pPr marL="0" indent="0">
              <a:buNone/>
              <a:tabLst>
                <a:tab pos="1162050" algn="l"/>
              </a:tabLst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where	</a:t>
            </a:r>
            <a:r>
              <a:rPr lang="en-AU" sz="32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</a:t>
            </a:r>
            <a:r>
              <a:rPr lang="en-AU" sz="3200" baseline="-25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k</a:t>
            </a:r>
            <a:r>
              <a:rPr lang="en-AU" sz="3200" baseline="-25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(max)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– released electrons kinetic energy (J)</a:t>
            </a:r>
          </a:p>
          <a:p>
            <a:pPr marL="0" indent="0">
              <a:buNone/>
              <a:tabLst>
                <a:tab pos="1162050" algn="l"/>
              </a:tabLst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m = 9.11 x 10</a:t>
            </a:r>
            <a:r>
              <a:rPr lang="en-AU" sz="3200" baseline="30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-31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kg (mass of an electron)</a:t>
            </a:r>
          </a:p>
          <a:p>
            <a:pPr marL="0" indent="0">
              <a:buNone/>
              <a:tabLst>
                <a:tab pos="1162050" algn="l"/>
              </a:tabLst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v</a:t>
            </a:r>
            <a:r>
              <a:rPr lang="en-AU" sz="3200" baseline="-25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max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– maximum emission velocity (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 s</a:t>
            </a:r>
            <a:r>
              <a:rPr lang="en-AU" sz="3200" baseline="30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-1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)</a:t>
            </a:r>
          </a:p>
          <a:p>
            <a:pPr marL="0" indent="0">
              <a:buNone/>
              <a:tabLst>
                <a:tab pos="1162050" algn="l"/>
              </a:tabLst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h = 6.63 x 10</a:t>
            </a:r>
            <a:r>
              <a:rPr lang="en-AU" sz="3200" baseline="30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-34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J s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(Planck’s constant)</a:t>
            </a:r>
          </a:p>
          <a:p>
            <a:pPr marL="0" indent="0">
              <a:buNone/>
              <a:tabLst>
                <a:tab pos="1162050" algn="l"/>
              </a:tabLst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f</a:t>
            </a:r>
            <a:r>
              <a:rPr lang="en-AU" sz="3200" baseline="-25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– frequency (Hz)</a:t>
            </a:r>
          </a:p>
          <a:p>
            <a:pPr marL="0" indent="0">
              <a:buNone/>
              <a:tabLst>
                <a:tab pos="1162050" algn="l"/>
              </a:tabLst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W – minimum energy required to release an electron (J)</a:t>
            </a:r>
          </a:p>
          <a:p>
            <a:pPr marL="0" indent="0">
              <a:buNone/>
              <a:tabLst>
                <a:tab pos="1162050" algn="l"/>
              </a:tabLst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f</a:t>
            </a:r>
            <a:r>
              <a:rPr lang="en-AU" sz="3200" baseline="-25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– minimum frequency required to release an electron (Hz)</a:t>
            </a:r>
          </a:p>
          <a:p>
            <a:pPr marL="0" indent="0"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</a:t>
            </a:r>
          </a:p>
        </p:txBody>
      </p:sp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23875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PHOTONS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47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0550" y="1493134"/>
            <a:ext cx="10410825" cy="5364866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AU" sz="32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Example 7.3c:</a:t>
            </a:r>
            <a:r>
              <a:rPr lang="en-AU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Yellow-green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light of wavelength 500.0 nm shines on a metal whose stopping voltage is found to be −0.800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V. The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mass of an electron is 9.11 × 10</a:t>
            </a:r>
            <a:r>
              <a:rPr lang="en-AU" sz="3200" baseline="30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–31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kg. Find the:</a:t>
            </a:r>
          </a:p>
          <a:p>
            <a:pPr marL="514350" indent="-514350">
              <a:buFont typeface="+mj-lt"/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speed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of the fastest moving photoelectron produced</a:t>
            </a:r>
          </a:p>
          <a:p>
            <a:pPr marL="514350" indent="-514350">
              <a:buFont typeface="+mj-lt"/>
              <a:buAutoNum type="alphaLcParenR"/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work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function of the metal in both joules and </a:t>
            </a:r>
            <a:r>
              <a:rPr lang="en-AU" sz="32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electronvolts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51968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Photons</a:t>
            </a:r>
            <a:endParaRPr lang="en-AU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9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552617"/>
            <a:ext cx="8610600" cy="1293028"/>
          </a:xfrm>
        </p:spPr>
        <p:txBody>
          <a:bodyPr>
            <a:normAutofit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Production of EM Waves</a:t>
            </a:r>
            <a:endParaRPr lang="en-AU" sz="48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259" y="1665172"/>
            <a:ext cx="11405937" cy="4860756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  <a:buClr>
                <a:srgbClr val="FF99FF"/>
              </a:buClr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Accelerating a particle with a charge produces a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changing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electric field. </a:t>
            </a:r>
          </a:p>
          <a:p>
            <a:pPr>
              <a:spcBef>
                <a:spcPts val="2400"/>
              </a:spcBef>
              <a:buClr>
                <a:srgbClr val="FF99FF"/>
              </a:buClr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This changing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electric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field produces a changing magnetic field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and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changing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magnetic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field produces a changing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electric fields. 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>
              <a:spcBef>
                <a:spcPts val="2400"/>
              </a:spcBef>
              <a:buClr>
                <a:srgbClr val="FF99FF"/>
              </a:buClr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This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interplay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between these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induced electric and magnetic fields leads to propagating electromagnetic waves.  </a:t>
            </a:r>
          </a:p>
        </p:txBody>
      </p:sp>
    </p:spTree>
    <p:extLst>
      <p:ext uri="{BB962C8B-B14F-4D97-AF65-F5344CB8AC3E}">
        <p14:creationId xmlns:p14="http://schemas.microsoft.com/office/powerpoint/2010/main" val="282085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2425" y="1514476"/>
            <a:ext cx="11372850" cy="534352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	</a:t>
            </a: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14350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Photons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2050" name="Picture 2" descr="http://images.slideplayer.com/1/224194/slides/slide_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" y="1085850"/>
            <a:ext cx="7972425" cy="661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contenu 2"/>
          <p:cNvSpPr txBox="1">
            <a:spLocks/>
          </p:cNvSpPr>
          <p:nvPr/>
        </p:nvSpPr>
        <p:spPr>
          <a:xfrm>
            <a:off x="7924800" y="1293108"/>
            <a:ext cx="4200525" cy="5564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b="1" u="sng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Between 0 – </a:t>
            </a:r>
            <a:r>
              <a:rPr lang="en-AU" sz="3200" b="1" u="sng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</a:t>
            </a:r>
            <a:r>
              <a:rPr lang="en-AU" sz="3200" b="1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</a:t>
            </a:r>
            <a:r>
              <a:rPr lang="en-AU" sz="3200" b="1" u="sng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: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electron receives energy and may wobble a little of even jump an energy level.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3200" b="1" u="sng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At </a:t>
            </a:r>
            <a:r>
              <a:rPr lang="en-AU" sz="3200" b="1" u="sng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</a:t>
            </a:r>
            <a:r>
              <a:rPr lang="en-AU" sz="3200" b="1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</a:t>
            </a:r>
            <a:r>
              <a:rPr lang="en-AU" sz="3200" b="1" u="sng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:</a:t>
            </a:r>
            <a:r>
              <a:rPr lang="en-AU" sz="32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Has exited the atom, but with no kinetic energy (no speed)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3200" b="1" u="sng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Every frequency &gt; </a:t>
            </a:r>
            <a:r>
              <a:rPr lang="en-AU" sz="3200" b="1" u="sng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</a:t>
            </a:r>
            <a:r>
              <a:rPr lang="en-AU" sz="3200" b="1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o</a:t>
            </a:r>
            <a:r>
              <a:rPr lang="en-AU" sz="3200" b="1" u="sng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: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is increase in energy and speed 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13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 txBox="1">
            <a:spLocks/>
          </p:cNvSpPr>
          <p:nvPr/>
        </p:nvSpPr>
        <p:spPr bwMode="auto">
          <a:xfrm>
            <a:off x="1919536" y="2132856"/>
            <a:ext cx="8229600" cy="54006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b="1" u="sng" dirty="0">
                <a:latin typeface="Arial" pitchFamily="34" charset="0"/>
                <a:cs typeface="Arial" pitchFamily="34" charset="0"/>
              </a:rPr>
              <a:t>Homework</a:t>
            </a:r>
            <a:endParaRPr lang="en-AU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</a:pPr>
            <a:endParaRPr lang="en-AU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</a:pPr>
            <a:endParaRPr lang="en-AU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</a:pPr>
            <a:endParaRPr lang="en-AU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09901" y="2924945"/>
            <a:ext cx="784887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Arial" pitchFamily="34" charset="0"/>
                <a:cs typeface="Arial" pitchFamily="34" charset="0"/>
              </a:rPr>
              <a:t>Complete all questions from Set 7.3 - due first lesson next week.</a:t>
            </a:r>
          </a:p>
          <a:p>
            <a:endParaRPr lang="en-AU" sz="28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Arial" pitchFamily="34" charset="0"/>
                <a:cs typeface="Arial" pitchFamily="34" charset="0"/>
              </a:rPr>
              <a:t>Read </a:t>
            </a:r>
            <a:r>
              <a:rPr lang="en-AU" sz="2800" dirty="0">
                <a:latin typeface="Arial" pitchFamily="34" charset="0"/>
                <a:cs typeface="Arial" pitchFamily="34" charset="0"/>
              </a:rPr>
              <a:t>Chapter </a:t>
            </a:r>
            <a:r>
              <a:rPr lang="en-AU" sz="2800" dirty="0" smtClean="0">
                <a:latin typeface="Arial" pitchFamily="34" charset="0"/>
                <a:cs typeface="Arial" pitchFamily="34" charset="0"/>
              </a:rPr>
              <a:t>8.1, </a:t>
            </a:r>
            <a:r>
              <a:rPr lang="en-AU" sz="2800" dirty="0">
                <a:latin typeface="Arial" pitchFamily="34" charset="0"/>
                <a:cs typeface="Arial" pitchFamily="34" charset="0"/>
              </a:rPr>
              <a:t>page </a:t>
            </a:r>
            <a:r>
              <a:rPr lang="en-AU" sz="2800" dirty="0" smtClean="0">
                <a:latin typeface="Arial" pitchFamily="34" charset="0"/>
                <a:cs typeface="Arial" pitchFamily="34" charset="0"/>
              </a:rPr>
              <a:t>228-239 </a:t>
            </a:r>
            <a:r>
              <a:rPr lang="en-AU" sz="2800" dirty="0">
                <a:latin typeface="Arial" pitchFamily="34" charset="0"/>
                <a:cs typeface="Arial" pitchFamily="34" charset="0"/>
              </a:rPr>
              <a:t>and </a:t>
            </a:r>
            <a:r>
              <a:rPr lang="en-AU" sz="2800" dirty="0" smtClean="0">
                <a:latin typeface="Arial" pitchFamily="34" charset="0"/>
                <a:cs typeface="Arial" pitchFamily="34" charset="0"/>
              </a:rPr>
              <a:t>answer 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Arial" pitchFamily="34" charset="0"/>
                <a:cs typeface="Arial" pitchFamily="34" charset="0"/>
              </a:rPr>
              <a:t>	Q1</a:t>
            </a:r>
            <a:r>
              <a:rPr lang="en-AU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AU" sz="2800" dirty="0" smtClean="0">
                <a:latin typeface="Arial" pitchFamily="34" charset="0"/>
                <a:cs typeface="Arial" pitchFamily="34" charset="0"/>
              </a:rPr>
              <a:t>&amp; Q2 Set 8.1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Arial" pitchFamily="34" charset="0"/>
                <a:cs typeface="Arial" pitchFamily="34" charset="0"/>
              </a:rPr>
              <a:t>     by next lesson.</a:t>
            </a:r>
            <a:endParaRPr lang="en-AU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285750"/>
            <a:ext cx="12192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60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Homework, Context &amp; Keywords</a:t>
            </a:r>
            <a:endParaRPr lang="en-AU" b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86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45522"/>
            <a:ext cx="9448800" cy="1825096"/>
          </a:xfrm>
        </p:spPr>
        <p:txBody>
          <a:bodyPr>
            <a:normAutofit/>
          </a:bodyPr>
          <a:lstStyle/>
          <a:p>
            <a:r>
              <a:rPr lang="en-AU" sz="6600" dirty="0" smtClean="0"/>
              <a:t>Spectra</a:t>
            </a:r>
            <a:endParaRPr lang="en-AU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74318"/>
            <a:ext cx="9448800" cy="1697680"/>
          </a:xfrm>
        </p:spPr>
        <p:txBody>
          <a:bodyPr>
            <a:normAutofit/>
          </a:bodyPr>
          <a:lstStyle/>
          <a:p>
            <a:r>
              <a:rPr lang="en-AU" sz="3200" dirty="0" smtClean="0"/>
              <a:t>Chapter 8.1</a:t>
            </a:r>
          </a:p>
          <a:p>
            <a:r>
              <a:rPr lang="en-AU" sz="3200" dirty="0" smtClean="0"/>
              <a:t>Pages 228 – 239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2426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23875"/>
            <a:ext cx="8229600" cy="1143000"/>
          </a:xfrm>
        </p:spPr>
        <p:txBody>
          <a:bodyPr>
            <a:no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Emission Spectra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3191" y="1476375"/>
            <a:ext cx="11477625" cy="5531365"/>
          </a:xfrm>
        </p:spPr>
        <p:txBody>
          <a:bodyPr rtlCol="0">
            <a:noAutofit/>
          </a:bodyPr>
          <a:lstStyle/>
          <a:p>
            <a:pPr marL="266700" indent="-266700">
              <a:spcAft>
                <a:spcPts val="2400"/>
              </a:spcAft>
              <a:tabLst>
                <a:tab pos="266700" algn="l"/>
              </a:tabLst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Emission of colour is when an electron moves from a high energy state to a low energy  state and the energy difference is released as a photon. The electron does not leave the atom.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266700" indent="-266700">
              <a:tabLst>
                <a:tab pos="266700" algn="l"/>
              </a:tabLst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method of exciting atoms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includes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applying a voltage to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gas, heating or burning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substances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 marL="266700" indent="-266700">
              <a:tabLst>
                <a:tab pos="266700" algn="l"/>
              </a:tabLst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Each type of atom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was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found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to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emit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a unique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set of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266700" indent="-266700">
              <a:spcBef>
                <a:spcPts val="0"/>
              </a:spcBef>
              <a:spcAft>
                <a:spcPts val="2400"/>
              </a:spcAft>
              <a:buNone/>
              <a:tabLst>
                <a:tab pos="266700" algn="l"/>
              </a:tabLst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frequencies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25" y="4238625"/>
            <a:ext cx="8315476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3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962400" y="552450"/>
            <a:ext cx="8229600" cy="1143000"/>
          </a:xfrm>
        </p:spPr>
        <p:txBody>
          <a:bodyPr>
            <a:norm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Absorption Spectra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600" y="1857364"/>
            <a:ext cx="11696700" cy="3011796"/>
          </a:xfrm>
        </p:spPr>
        <p:txBody>
          <a:bodyPr rtlCol="0">
            <a:noAutofit/>
          </a:bodyPr>
          <a:lstStyle/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Where atoms remain “cool” and a white light is passed through. </a:t>
            </a:r>
          </a:p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Instead of a continuous spectrum some frequencies will be missing. </a:t>
            </a:r>
          </a:p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These are the frequencies removed by the gas and will show up as black bands within the spectrum observed.</a:t>
            </a: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4" y="4232672"/>
            <a:ext cx="8334375" cy="26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6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704850" y="523875"/>
            <a:ext cx="11487150" cy="1143000"/>
          </a:xfrm>
        </p:spPr>
        <p:txBody>
          <a:bodyPr>
            <a:no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Bohr Model of the Hydrogen Atom</a:t>
            </a:r>
            <a:endParaRPr lang="en-AU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2425" y="1785926"/>
            <a:ext cx="11582400" cy="4538674"/>
          </a:xfrm>
        </p:spPr>
        <p:txBody>
          <a:bodyPr rtlCol="0">
            <a:noAutofit/>
          </a:bodyPr>
          <a:lstStyle/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Hydrogen atoms are one proton and one electron.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Quantum hypothesis – electrons only exist in definite and discrete orbits of a particular energy (known as ground state). However, an electron can move temporarily to a higher orbit if given enough energy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(Quantum – amount of energy each photon contains).</a:t>
            </a: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1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048000" y="514350"/>
            <a:ext cx="9144000" cy="1143000"/>
          </a:xfrm>
        </p:spPr>
        <p:txBody>
          <a:bodyPr/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Energy States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9075" y="1495425"/>
            <a:ext cx="11734800" cy="3302297"/>
          </a:xfrm>
        </p:spPr>
        <p:txBody>
          <a:bodyPr rtlCol="0">
            <a:noAutofit/>
          </a:bodyPr>
          <a:lstStyle/>
          <a:p>
            <a:pPr marL="266700" indent="-266700">
              <a:tabLst>
                <a:tab pos="266700" algn="l"/>
              </a:tabLst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loss of an electron occurs when the electron is excited beyond the energy levels the atom contains.</a:t>
            </a:r>
          </a:p>
          <a:p>
            <a:pPr marL="266700" indent="-266700">
              <a:spcBef>
                <a:spcPts val="3000"/>
              </a:spcBef>
              <a:tabLst>
                <a:tab pos="266700" algn="l"/>
              </a:tabLst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“Energy Level 2” has a higher orbital path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266700" indent="-26670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for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electron than “Energy Level 1”,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266700" indent="-26670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hence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electron has higher energy. </a:t>
            </a:r>
            <a:endParaRPr lang="en-AU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spcBef>
                <a:spcPts val="0"/>
              </a:spcBef>
              <a:buNone/>
              <a:tabLst>
                <a:tab pos="266700" algn="l"/>
              </a:tabLst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 marL="266700" indent="-266700">
              <a:buNone/>
              <a:tabLst>
                <a:tab pos="266700" algn="l"/>
              </a:tabLst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77826" name="Picture 2" descr="https://encrypted-tbn1.gstatic.com/images?q=tbn:ANd9GcSKRzgbpVUGwduJTYpmabmtXIBRLq8xixF_WmSXpcD_-8vfF7l4R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2375" y="2024383"/>
            <a:ext cx="4500563" cy="46431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038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048000" y="542925"/>
            <a:ext cx="9144000" cy="1143000"/>
          </a:xfrm>
        </p:spPr>
        <p:txBody>
          <a:bodyPr/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Energy States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2425" y="1531138"/>
            <a:ext cx="11506200" cy="2286016"/>
          </a:xfrm>
        </p:spPr>
        <p:txBody>
          <a:bodyPr rtlCol="0">
            <a:noAutofit/>
          </a:bodyPr>
          <a:lstStyle/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Energy is absorbed when an electron moves to a higher energy level from a lower energy level.</a:t>
            </a:r>
          </a:p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Energy is emitted when an electron returns to a lower (more stable) energy level from a higher energy level.</a:t>
            </a:r>
          </a:p>
          <a:p>
            <a:pPr marL="0" indent="0">
              <a:buNone/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75778" name="Picture 2" descr="http://chemwiki.ucdavis.edu/@api/deki/files/7455/=absorptionemiss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67042" y="3536174"/>
            <a:ext cx="6643708" cy="3321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178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3048000" y="542925"/>
            <a:ext cx="9144000" cy="1143000"/>
          </a:xfrm>
        </p:spPr>
        <p:txBody>
          <a:bodyPr/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Energy States</a:t>
            </a:r>
            <a:endParaRPr lang="en-AU" sz="3600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1949" y="1571625"/>
            <a:ext cx="11268075" cy="4500581"/>
          </a:xfrm>
        </p:spPr>
        <p:txBody>
          <a:bodyPr rtlCol="0">
            <a:noAutofit/>
          </a:bodyPr>
          <a:lstStyle/>
          <a:p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Frequency of the energy levels is determined by.</a:t>
            </a:r>
          </a:p>
          <a:p>
            <a:pPr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		</a:t>
            </a:r>
            <a:r>
              <a:rPr lang="en-AU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</a:t>
            </a:r>
            <a:r>
              <a:rPr lang="en-AU" sz="4000" b="1" baseline="-25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2</a:t>
            </a:r>
            <a:r>
              <a:rPr lang="en-AU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– E</a:t>
            </a:r>
            <a:r>
              <a:rPr lang="en-AU" sz="4000" b="1" baseline="-25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1</a:t>
            </a:r>
            <a:r>
              <a:rPr lang="en-AU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= </a:t>
            </a:r>
            <a:r>
              <a:rPr lang="en-AU" sz="40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h f</a:t>
            </a:r>
            <a:endParaRPr lang="en-AU" sz="4000" b="1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			h = 6.63 x 10</a:t>
            </a:r>
            <a:r>
              <a:rPr lang="en-AU" sz="3200" baseline="30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-34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 Js (Planck’s constant).</a:t>
            </a:r>
          </a:p>
          <a:p>
            <a:pPr marL="0" indent="0">
              <a:buNone/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			f – frequency (Hz)</a:t>
            </a:r>
          </a:p>
        </p:txBody>
      </p:sp>
      <p:pic>
        <p:nvPicPr>
          <p:cNvPr id="78850" name="Picture 2" descr="http://chemwiki.ucdavis.edu/@api/deki/files/5004/=Spontaneousemiss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1293" y="3952881"/>
            <a:ext cx="6500832" cy="2859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990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2028825" y="533400"/>
            <a:ext cx="10163175" cy="1143000"/>
          </a:xfrm>
        </p:spPr>
        <p:txBody>
          <a:bodyPr>
            <a:noAutofit/>
          </a:bodyPr>
          <a:lstStyle/>
          <a:p>
            <a:r>
              <a:rPr lang="en-AU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Electromagnetic and Matter</a:t>
            </a:r>
            <a:endParaRPr lang="en-AU" b="1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6225" y="1562100"/>
            <a:ext cx="11525250" cy="5295900"/>
          </a:xfrm>
        </p:spPr>
        <p:txBody>
          <a:bodyPr rtlCol="0">
            <a:noAutofit/>
          </a:bodyPr>
          <a:lstStyle/>
          <a:p>
            <a:pPr>
              <a:spcBef>
                <a:spcPts val="2400"/>
              </a:spcBef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Electromagnetic radiation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(photon) enters an atom. </a:t>
            </a:r>
          </a:p>
          <a:p>
            <a:pPr>
              <a:spcBef>
                <a:spcPts val="2400"/>
              </a:spcBef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If the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photons energy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is exactly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equal to the energy difference between the electrons initial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level and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final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level.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photon will then be absorbed and cease to exist for a millionth of a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second.</a:t>
            </a:r>
          </a:p>
          <a:p>
            <a:pPr>
              <a:spcBef>
                <a:spcPts val="2400"/>
              </a:spcBef>
            </a:pP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 electron 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then makes it way (falls) back to the 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low energy leve</a:t>
            </a: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l</a:t>
            </a:r>
            <a:r>
              <a:rPr lang="en-AU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.</a:t>
            </a: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>
              <a:spcBef>
                <a:spcPts val="2400"/>
              </a:spcBef>
            </a:pPr>
            <a:r>
              <a:rPr lang="en-AU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rbel" panose="020B0503020204020204" pitchFamily="34" charset="0"/>
              </a:rPr>
              <a:t>When the electron “falls” it may do this in one step or a number of steps, emitting a photon at each stage. </a:t>
            </a:r>
          </a:p>
          <a:p>
            <a:pPr>
              <a:spcBef>
                <a:spcPts val="2400"/>
              </a:spcBef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>
              <a:spcBef>
                <a:spcPts val="2400"/>
              </a:spcBef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  <a:p>
            <a:pPr>
              <a:spcBef>
                <a:spcPts val="2400"/>
              </a:spcBef>
            </a:pPr>
            <a:endParaRPr lang="en-AU" sz="3200" dirty="0">
              <a:solidFill>
                <a:schemeClr val="accent5">
                  <a:lumMod val="40000"/>
                  <a:lumOff val="6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85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3890</TotalTime>
  <Words>4715</Words>
  <Application>Microsoft Office PowerPoint</Application>
  <PresentationFormat>Widescreen</PresentationFormat>
  <Paragraphs>710</Paragraphs>
  <Slides>130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8" baseType="lpstr">
      <vt:lpstr>Arial</vt:lpstr>
      <vt:lpstr>Calibri</vt:lpstr>
      <vt:lpstr>Cambria Math</vt:lpstr>
      <vt:lpstr>Century Gothic</vt:lpstr>
      <vt:lpstr>Corbel</vt:lpstr>
      <vt:lpstr>Symbol</vt:lpstr>
      <vt:lpstr>Times New Roman</vt:lpstr>
      <vt:lpstr>Vapor Trail</vt:lpstr>
      <vt:lpstr>Light Waves</vt:lpstr>
      <vt:lpstr>Two Categories of Waves</vt:lpstr>
      <vt:lpstr>TRANSVERSE WAVE IN A LIQUID</vt:lpstr>
      <vt:lpstr>Transverse NON-Mechanical Wave</vt:lpstr>
      <vt:lpstr>Family of Electromagnetic Radiation</vt:lpstr>
      <vt:lpstr>Family of Electromagnetic Radiation</vt:lpstr>
      <vt:lpstr>Production of EM Waves</vt:lpstr>
      <vt:lpstr>Production of EM Waves</vt:lpstr>
      <vt:lpstr>Production of EM Waves</vt:lpstr>
      <vt:lpstr>Transmission ANTENNAS</vt:lpstr>
      <vt:lpstr>Transmission ANTENNAS</vt:lpstr>
      <vt:lpstr>Transmission ANTENNAS</vt:lpstr>
      <vt:lpstr>Reflection</vt:lpstr>
      <vt:lpstr>Optic Fibres</vt:lpstr>
      <vt:lpstr>Optic Fibres</vt:lpstr>
      <vt:lpstr>Refraction</vt:lpstr>
      <vt:lpstr>Refraction</vt:lpstr>
      <vt:lpstr>Snell’s Law</vt:lpstr>
      <vt:lpstr>Dispersion</vt:lpstr>
      <vt:lpstr>Polarisation</vt:lpstr>
      <vt:lpstr>Polarisation</vt:lpstr>
      <vt:lpstr>Diffraction</vt:lpstr>
      <vt:lpstr>Diffraction of Light</vt:lpstr>
      <vt:lpstr>Small Diffraction Angle</vt:lpstr>
      <vt:lpstr>Large Diffraction Angle</vt:lpstr>
      <vt:lpstr>Interference</vt:lpstr>
      <vt:lpstr>PowerPoint Presentation</vt:lpstr>
      <vt:lpstr>Light AS A WAVE</vt:lpstr>
      <vt:lpstr>PRINCIPLES  OF DUALITY</vt:lpstr>
      <vt:lpstr>Principles of Duality</vt:lpstr>
      <vt:lpstr>Principles of Duality</vt:lpstr>
      <vt:lpstr>Principles of Duality - RAY MODEL</vt:lpstr>
      <vt:lpstr>Principles of Duality - Wave Model</vt:lpstr>
      <vt:lpstr>Principles of Duality - Photon Model</vt:lpstr>
      <vt:lpstr>LIGHT AS  A WAVE</vt:lpstr>
      <vt:lpstr>LIGHT AS A Wave</vt:lpstr>
      <vt:lpstr>LIGHT AS A Wave</vt:lpstr>
      <vt:lpstr>Single Wave Intensity</vt:lpstr>
      <vt:lpstr>Single Wave Intensity</vt:lpstr>
      <vt:lpstr>Young's Double Slit Experiment</vt:lpstr>
      <vt:lpstr>Interference</vt:lpstr>
      <vt:lpstr>Interference</vt:lpstr>
      <vt:lpstr>Path Difference</vt:lpstr>
      <vt:lpstr>Path Difference</vt:lpstr>
      <vt:lpstr>Path Difference</vt:lpstr>
      <vt:lpstr>PATH Difference</vt:lpstr>
      <vt:lpstr>Path Difference</vt:lpstr>
      <vt:lpstr>Path Difference</vt:lpstr>
      <vt:lpstr>Path Difference</vt:lpstr>
      <vt:lpstr>Changing Distance between Slits</vt:lpstr>
      <vt:lpstr>Changing Wavelength</vt:lpstr>
      <vt:lpstr>PowerPoint Presentation</vt:lpstr>
      <vt:lpstr>QUANTUM</vt:lpstr>
      <vt:lpstr>PRINCIPLES  OF DUALITY</vt:lpstr>
      <vt:lpstr>Principles of Duality</vt:lpstr>
      <vt:lpstr>Principles of Duality</vt:lpstr>
      <vt:lpstr>Principles of Duality - RAY MODEL</vt:lpstr>
      <vt:lpstr>Principles of Duality - Wave Model</vt:lpstr>
      <vt:lpstr>Principles of Duality - Photon Model</vt:lpstr>
      <vt:lpstr>QUANTA</vt:lpstr>
      <vt:lpstr>Black Body Radiation</vt:lpstr>
      <vt:lpstr>Black Body Radiation</vt:lpstr>
      <vt:lpstr>Wien’s Law</vt:lpstr>
      <vt:lpstr>Wien’s Law</vt:lpstr>
      <vt:lpstr>Stefan-Boltzmann’s Law</vt:lpstr>
      <vt:lpstr>Stefan-Boltzmann’s &amp; Wien’s Law</vt:lpstr>
      <vt:lpstr>PLANCK’S QUANTA</vt:lpstr>
      <vt:lpstr>PLANCK’S QUANTA</vt:lpstr>
      <vt:lpstr>PowerPoint Presentation</vt:lpstr>
      <vt:lpstr>Light AS A Photon</vt:lpstr>
      <vt:lpstr>PRINCIPLES  OF DUALITY</vt:lpstr>
      <vt:lpstr>Principles of Duality</vt:lpstr>
      <vt:lpstr>Principles of Duality</vt:lpstr>
      <vt:lpstr>Principles of Duality - RAY MODEL</vt:lpstr>
      <vt:lpstr>Principles of Duality - Wave Model</vt:lpstr>
      <vt:lpstr>Principles of Duality - Photon Model</vt:lpstr>
      <vt:lpstr>LIGHT AS A  Photon</vt:lpstr>
      <vt:lpstr>Photons</vt:lpstr>
      <vt:lpstr>Stopping Voltage</vt:lpstr>
      <vt:lpstr>Stopping Voltage</vt:lpstr>
      <vt:lpstr>Stopping Voltage</vt:lpstr>
      <vt:lpstr>Stopping Voltage</vt:lpstr>
      <vt:lpstr>Stopping Voltage</vt:lpstr>
      <vt:lpstr>Photons Energy</vt:lpstr>
      <vt:lpstr>Photons</vt:lpstr>
      <vt:lpstr>Photons</vt:lpstr>
      <vt:lpstr>Photons</vt:lpstr>
      <vt:lpstr>PHOTONS</vt:lpstr>
      <vt:lpstr>Photons</vt:lpstr>
      <vt:lpstr>Photons</vt:lpstr>
      <vt:lpstr>PowerPoint Presentation</vt:lpstr>
      <vt:lpstr>Spectra</vt:lpstr>
      <vt:lpstr>Emission Spectra</vt:lpstr>
      <vt:lpstr>Absorption Spectra</vt:lpstr>
      <vt:lpstr>Bohr Model of the Hydrogen Atom</vt:lpstr>
      <vt:lpstr>Energy States</vt:lpstr>
      <vt:lpstr>Energy States</vt:lpstr>
      <vt:lpstr>Energy States</vt:lpstr>
      <vt:lpstr>Electromagnetic and Matter</vt:lpstr>
      <vt:lpstr>ENERGY STATES</vt:lpstr>
      <vt:lpstr>Energy States</vt:lpstr>
      <vt:lpstr>Energy States</vt:lpstr>
      <vt:lpstr>Overview</vt:lpstr>
      <vt:lpstr>Spectrometer</vt:lpstr>
      <vt:lpstr>Light Sources</vt:lpstr>
      <vt:lpstr>Overview</vt:lpstr>
      <vt:lpstr>Spectra</vt:lpstr>
      <vt:lpstr>Spectra</vt:lpstr>
      <vt:lpstr>Spectra</vt:lpstr>
      <vt:lpstr>PowerPoint Presentation</vt:lpstr>
      <vt:lpstr>Aurora Borealis</vt:lpstr>
      <vt:lpstr>Light Sources</vt:lpstr>
      <vt:lpstr>PowerPoint Presentation</vt:lpstr>
      <vt:lpstr>De Broglie</vt:lpstr>
      <vt:lpstr>Models of the Atom</vt:lpstr>
      <vt:lpstr>Bohr Model of the Hydrogen Atom</vt:lpstr>
      <vt:lpstr>de Broglie Wavelength</vt:lpstr>
      <vt:lpstr>de Broglie Wavelength</vt:lpstr>
      <vt:lpstr>de Broglie Wavelength</vt:lpstr>
      <vt:lpstr>de Broglie Wavelength</vt:lpstr>
      <vt:lpstr>de Broglie Wavelength</vt:lpstr>
      <vt:lpstr>de Broglie Wavelength</vt:lpstr>
      <vt:lpstr>ALL EQUATIONS</vt:lpstr>
      <vt:lpstr>LIGHT WAVES</vt:lpstr>
      <vt:lpstr>LIGHT WAVES</vt:lpstr>
      <vt:lpstr>LIGHT WAVES</vt:lpstr>
      <vt:lpstr>LIGHT WAVES</vt:lpstr>
      <vt:lpstr>LIGHT WAVES</vt:lpstr>
      <vt:lpstr>LIGHT WAVES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</dc:creator>
  <cp:lastModifiedBy>Kim</cp:lastModifiedBy>
  <cp:revision>119</cp:revision>
  <cp:lastPrinted>2016-06-08T09:07:19Z</cp:lastPrinted>
  <dcterms:created xsi:type="dcterms:W3CDTF">2016-01-08T00:22:02Z</dcterms:created>
  <dcterms:modified xsi:type="dcterms:W3CDTF">2016-06-08T09:09:16Z</dcterms:modified>
</cp:coreProperties>
</file>